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70" r:id="rId5"/>
    <p:sldId id="258" r:id="rId6"/>
    <p:sldId id="257" r:id="rId7"/>
    <p:sldId id="268" r:id="rId8"/>
    <p:sldId id="269" r:id="rId9"/>
    <p:sldId id="271" r:id="rId10"/>
    <p:sldId id="277" r:id="rId11"/>
    <p:sldId id="273" r:id="rId12"/>
    <p:sldId id="278" r:id="rId13"/>
    <p:sldId id="276" r:id="rId14"/>
    <p:sldId id="274" r:id="rId15"/>
  </p:sldIdLst>
  <p:sldSz cx="18288000" cy="10287000"/>
  <p:notesSz cx="6858000" cy="9144000"/>
  <p:embeddedFontLs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Glacial Indifference Bold" panose="020B0604020202020204" charset="0"/>
      <p:regular r:id="rId20"/>
    </p:embeddedFont>
    <p:embeddedFont>
      <p:font typeface="Libre Baskerville" panose="02000000000000000000" pitchFamily="2" charset="0"/>
      <p:regular r:id="rId21"/>
      <p:bold r:id="rId22"/>
      <p:italic r:id="rId23"/>
    </p:embeddedFont>
    <p:embeddedFont>
      <p:font typeface="Merriweather Sans" pitchFamily="2" charset="0"/>
      <p:regular r:id="rId24"/>
      <p:bold r:id="rId25"/>
      <p:italic r:id="rId26"/>
      <p:boldItalic r:id="rId27"/>
    </p:embeddedFont>
    <p:embeddedFont>
      <p:font typeface="Merriweather Sans Bold" charset="0"/>
      <p:bold r:id="rId28"/>
    </p:embeddedFont>
    <p:embeddedFont>
      <p:font typeface="Monda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2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52918" y="78541"/>
            <a:ext cx="4377204" cy="1660736"/>
          </a:xfrm>
          <a:custGeom>
            <a:avLst/>
            <a:gdLst/>
            <a:ahLst/>
            <a:cxnLst/>
            <a:rect l="l" t="t" r="r" b="b"/>
            <a:pathLst>
              <a:path w="4377204" h="1660736">
                <a:moveTo>
                  <a:pt x="0" y="0"/>
                </a:moveTo>
                <a:lnTo>
                  <a:pt x="4377204" y="0"/>
                </a:lnTo>
                <a:lnTo>
                  <a:pt x="4377204" y="1660736"/>
                </a:lnTo>
                <a:lnTo>
                  <a:pt x="0" y="1660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250" b="-2325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480043" y="78541"/>
            <a:ext cx="3601441" cy="2050413"/>
            <a:chOff x="0" y="0"/>
            <a:chExt cx="4801921" cy="2733884"/>
          </a:xfrm>
        </p:grpSpPr>
        <p:sp>
          <p:nvSpPr>
            <p:cNvPr id="5" name="Freeform 5"/>
            <p:cNvSpPr/>
            <p:nvPr/>
          </p:nvSpPr>
          <p:spPr>
            <a:xfrm>
              <a:off x="544044" y="310859"/>
              <a:ext cx="1363322" cy="1342872"/>
            </a:xfrm>
            <a:custGeom>
              <a:avLst/>
              <a:gdLst/>
              <a:ahLst/>
              <a:cxnLst/>
              <a:rect l="l" t="t" r="r" b="b"/>
              <a:pathLst>
                <a:path w="1363322" h="1342872">
                  <a:moveTo>
                    <a:pt x="0" y="0"/>
                  </a:moveTo>
                  <a:lnTo>
                    <a:pt x="1363322" y="0"/>
                  </a:lnTo>
                  <a:lnTo>
                    <a:pt x="1363322" y="1342872"/>
                  </a:lnTo>
                  <a:lnTo>
                    <a:pt x="0" y="1342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68037" y="0"/>
              <a:ext cx="2733884" cy="2733884"/>
            </a:xfrm>
            <a:custGeom>
              <a:avLst/>
              <a:gdLst/>
              <a:ahLst/>
              <a:cxnLst/>
              <a:rect l="l" t="t" r="r" b="b"/>
              <a:pathLst>
                <a:path w="2733884" h="2733884">
                  <a:moveTo>
                    <a:pt x="0" y="0"/>
                  </a:moveTo>
                  <a:lnTo>
                    <a:pt x="2733884" y="0"/>
                  </a:lnTo>
                  <a:lnTo>
                    <a:pt x="2733884" y="2733884"/>
                  </a:lnTo>
                  <a:lnTo>
                    <a:pt x="0" y="2733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219"/>
              <a:ext cx="2280026" cy="514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4"/>
                </a:lnSpc>
                <a:spcBef>
                  <a:spcPct val="0"/>
                </a:spcBef>
              </a:pPr>
              <a:r>
                <a:rPr lang="en-US" sz="233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Pathpulse.ai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425221" y="1739277"/>
            <a:ext cx="1846488" cy="8438724"/>
          </a:xfrm>
          <a:custGeom>
            <a:avLst/>
            <a:gdLst/>
            <a:ahLst/>
            <a:cxnLst/>
            <a:rect l="l" t="t" r="r" b="b"/>
            <a:pathLst>
              <a:path w="1846488" h="8438724">
                <a:moveTo>
                  <a:pt x="1846488" y="8438724"/>
                </a:moveTo>
                <a:lnTo>
                  <a:pt x="0" y="8438724"/>
                </a:lnTo>
                <a:lnTo>
                  <a:pt x="0" y="0"/>
                </a:lnTo>
                <a:lnTo>
                  <a:pt x="1846488" y="0"/>
                </a:lnTo>
                <a:lnTo>
                  <a:pt x="1846488" y="8438724"/>
                </a:lnTo>
                <a:close/>
              </a:path>
            </a:pathLst>
          </a:custGeom>
          <a:blipFill>
            <a:blip r:embed="rId6">
              <a:alphaModFix amt="6999"/>
            </a:blip>
            <a:stretch>
              <a:fillRect l="-100562" t="-13994" r="-351087" b="-102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 flipV="1">
            <a:off x="15245847" y="1739277"/>
            <a:ext cx="3042153" cy="8547723"/>
          </a:xfrm>
          <a:custGeom>
            <a:avLst/>
            <a:gdLst/>
            <a:ahLst/>
            <a:cxnLst/>
            <a:rect l="l" t="t" r="r" b="b"/>
            <a:pathLst>
              <a:path w="3042153" h="8547723">
                <a:moveTo>
                  <a:pt x="3042153" y="8547723"/>
                </a:moveTo>
                <a:lnTo>
                  <a:pt x="0" y="8547723"/>
                </a:lnTo>
                <a:lnTo>
                  <a:pt x="0" y="0"/>
                </a:lnTo>
                <a:lnTo>
                  <a:pt x="3042153" y="0"/>
                </a:lnTo>
                <a:lnTo>
                  <a:pt x="3042153" y="8547723"/>
                </a:lnTo>
                <a:close/>
              </a:path>
            </a:pathLst>
          </a:custGeom>
          <a:blipFill>
            <a:blip r:embed="rId6">
              <a:alphaModFix amt="6999"/>
            </a:blip>
            <a:stretch>
              <a:fillRect l="-234834" t="-18071" b="-45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flipH="1" flipV="1">
            <a:off x="1846488" y="9540413"/>
            <a:ext cx="15113631" cy="4810314"/>
          </a:xfrm>
          <a:custGeom>
            <a:avLst/>
            <a:gdLst/>
            <a:ahLst/>
            <a:cxnLst/>
            <a:rect l="l" t="t" r="r" b="b"/>
            <a:pathLst>
              <a:path w="15113631" h="4810314">
                <a:moveTo>
                  <a:pt x="15113631" y="4810314"/>
                </a:moveTo>
                <a:lnTo>
                  <a:pt x="0" y="4810314"/>
                </a:lnTo>
                <a:lnTo>
                  <a:pt x="0" y="0"/>
                </a:lnTo>
                <a:lnTo>
                  <a:pt x="15113631" y="0"/>
                </a:lnTo>
                <a:lnTo>
                  <a:pt x="15113631" y="4810314"/>
                </a:lnTo>
                <a:close/>
              </a:path>
            </a:pathLst>
          </a:custGeom>
          <a:blipFill>
            <a:blip r:embed="rId6">
              <a:alphaModFix amt="6999"/>
            </a:blip>
            <a:stretch>
              <a:fillRect t="-106151" b="-1171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3659313" y="8944775"/>
            <a:ext cx="1513019" cy="1342225"/>
          </a:xfrm>
          <a:custGeom>
            <a:avLst/>
            <a:gdLst/>
            <a:ahLst/>
            <a:cxnLst/>
            <a:rect l="l" t="t" r="r" b="b"/>
            <a:pathLst>
              <a:path w="1513019" h="1342225">
                <a:moveTo>
                  <a:pt x="0" y="0"/>
                </a:moveTo>
                <a:lnTo>
                  <a:pt x="1513019" y="0"/>
                </a:lnTo>
                <a:lnTo>
                  <a:pt x="1513019" y="1342225"/>
                </a:lnTo>
                <a:lnTo>
                  <a:pt x="0" y="134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78" t="-7300" r="-8522" b="-243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6236958" y="1103748"/>
            <a:ext cx="2568445" cy="2516165"/>
          </a:xfrm>
          <a:custGeom>
            <a:avLst/>
            <a:gdLst/>
            <a:ahLst/>
            <a:cxnLst/>
            <a:rect l="l" t="t" r="r" b="b"/>
            <a:pathLst>
              <a:path w="2568445" h="2516165">
                <a:moveTo>
                  <a:pt x="0" y="0"/>
                </a:moveTo>
                <a:lnTo>
                  <a:pt x="2568446" y="0"/>
                </a:lnTo>
                <a:lnTo>
                  <a:pt x="2568446" y="2516165"/>
                </a:lnTo>
                <a:lnTo>
                  <a:pt x="0" y="2516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38" b="-103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2683631" y="9052370"/>
            <a:ext cx="5124432" cy="1109381"/>
            <a:chOff x="0" y="0"/>
            <a:chExt cx="6832576" cy="14791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85470" cy="1479175"/>
            </a:xfrm>
            <a:custGeom>
              <a:avLst/>
              <a:gdLst/>
              <a:ahLst/>
              <a:cxnLst/>
              <a:rect l="l" t="t" r="r" b="b"/>
              <a:pathLst>
                <a:path w="1885470" h="1479175">
                  <a:moveTo>
                    <a:pt x="0" y="0"/>
                  </a:moveTo>
                  <a:lnTo>
                    <a:pt x="1885470" y="0"/>
                  </a:lnTo>
                  <a:lnTo>
                    <a:pt x="1885470" y="1479175"/>
                  </a:lnTo>
                  <a:lnTo>
                    <a:pt x="0" y="1479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7166" t="-70197" r="-38218" b="-5336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93788" y="60601"/>
              <a:ext cx="2738788" cy="1418574"/>
            </a:xfrm>
            <a:custGeom>
              <a:avLst/>
              <a:gdLst/>
              <a:ahLst/>
              <a:cxnLst/>
              <a:rect l="l" t="t" r="r" b="b"/>
              <a:pathLst>
                <a:path w="2738788" h="1418574">
                  <a:moveTo>
                    <a:pt x="0" y="0"/>
                  </a:moveTo>
                  <a:lnTo>
                    <a:pt x="2738788" y="0"/>
                  </a:lnTo>
                  <a:lnTo>
                    <a:pt x="2738788" y="1418574"/>
                  </a:lnTo>
                  <a:lnTo>
                    <a:pt x="0" y="141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190" r="-74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177995" y="34389"/>
              <a:ext cx="1428251" cy="1410398"/>
            </a:xfrm>
            <a:custGeom>
              <a:avLst/>
              <a:gdLst/>
              <a:ahLst/>
              <a:cxnLst/>
              <a:rect l="l" t="t" r="r" b="b"/>
              <a:pathLst>
                <a:path w="1428251" h="1410398">
                  <a:moveTo>
                    <a:pt x="0" y="0"/>
                  </a:moveTo>
                  <a:lnTo>
                    <a:pt x="1428251" y="0"/>
                  </a:lnTo>
                  <a:lnTo>
                    <a:pt x="1428251" y="1410397"/>
                  </a:lnTo>
                  <a:lnTo>
                    <a:pt x="0" y="1410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90099" y="9080945"/>
            <a:ext cx="3150878" cy="1234630"/>
          </a:xfrm>
          <a:custGeom>
            <a:avLst/>
            <a:gdLst/>
            <a:ahLst/>
            <a:cxnLst/>
            <a:rect l="l" t="t" r="r" b="b"/>
            <a:pathLst>
              <a:path w="3150878" h="1234630">
                <a:moveTo>
                  <a:pt x="0" y="0"/>
                </a:moveTo>
                <a:lnTo>
                  <a:pt x="3150878" y="0"/>
                </a:lnTo>
                <a:lnTo>
                  <a:pt x="3150878" y="1234630"/>
                </a:lnTo>
                <a:lnTo>
                  <a:pt x="0" y="1234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846488" y="3783530"/>
            <a:ext cx="16151413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6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EcoPulse</a:t>
            </a:r>
            <a:endParaRPr lang="en-GB" sz="6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6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IoT System That Reads Nature's Stress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The Rebellion | IoT and Embedded Systems</a:t>
            </a:r>
          </a:p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|Team ID: XFAIR0096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24618" y="1796427"/>
            <a:ext cx="6088317" cy="112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41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X - FAIR </a:t>
            </a:r>
          </a:p>
          <a:p>
            <a:pPr algn="ctr">
              <a:lnSpc>
                <a:spcPts val="4377"/>
              </a:lnSpc>
              <a:spcBef>
                <a:spcPct val="0"/>
              </a:spcBef>
            </a:pPr>
            <a:r>
              <a:rPr lang="en-US" sz="41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HACKATHON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D5A100-4D7A-B2E4-9EA9-F7A3A6D2CD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B401DB02-22EF-F7CB-41B3-B8CF6ADEBC81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 0">
            <a:extLst>
              <a:ext uri="{FF2B5EF4-FFF2-40B4-BE49-F238E27FC236}">
                <a16:creationId xmlns:a16="http://schemas.microsoft.com/office/drawing/2014/main" id="{49B2E0B6-FC90-2946-332D-67C25138D465}"/>
              </a:ext>
            </a:extLst>
          </p:cNvPr>
          <p:cNvSpPr/>
          <p:nvPr/>
        </p:nvSpPr>
        <p:spPr>
          <a:xfrm>
            <a:off x="387740" y="984586"/>
            <a:ext cx="13370229" cy="2330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chemeClr val="tx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Preventing Agricultural Disasters: Real-World Impact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4" name="Text 1">
            <a:extLst>
              <a:ext uri="{FF2B5EF4-FFF2-40B4-BE49-F238E27FC236}">
                <a16:creationId xmlns:a16="http://schemas.microsoft.com/office/drawing/2014/main" id="{6B27E6D6-DE06-88EB-0219-AEB06C9E3B84}"/>
              </a:ext>
            </a:extLst>
          </p:cNvPr>
          <p:cNvSpPr/>
          <p:nvPr/>
        </p:nvSpPr>
        <p:spPr>
          <a:xfrm>
            <a:off x="1911727" y="2151654"/>
            <a:ext cx="5236607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🌾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Punjab Wheat Crisis (2022)</a:t>
            </a:r>
            <a:endParaRPr lang="en-US" sz="3200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1A14433F-E2E6-7792-8AA5-4DB59A8ECB5E}"/>
              </a:ext>
            </a:extLst>
          </p:cNvPr>
          <p:cNvSpPr/>
          <p:nvPr/>
        </p:nvSpPr>
        <p:spPr>
          <a:xfrm>
            <a:off x="2006760" y="299805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Devastation:</a:t>
            </a: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Unexpected frost caused 40% crop damage across Punjab, resulting in losses exceeding ₹2,000 crores and devastating thousands of farming families.</a:t>
            </a:r>
            <a:endParaRPr lang="en-US" sz="240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3C056DBA-22D2-B58B-7623-E7FFA248625F}"/>
              </a:ext>
            </a:extLst>
          </p:cNvPr>
          <p:cNvSpPr/>
          <p:nvPr/>
        </p:nvSpPr>
        <p:spPr>
          <a:xfrm>
            <a:off x="2209800" y="50210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EcoPulse Solution:</a:t>
            </a: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Automated frost protection system activates solar-heated mist sprayers when temperature drops below 4°C, raising ambient temperature by 3-5°C to protect vulnerable crops.</a:t>
            </a:r>
            <a:endParaRPr lang="en-US" sz="24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9AC8C3B-84A7-4910-1A6B-6530B112CED9}"/>
              </a:ext>
            </a:extLst>
          </p:cNvPr>
          <p:cNvSpPr/>
          <p:nvPr/>
        </p:nvSpPr>
        <p:spPr>
          <a:xfrm>
            <a:off x="1407675" y="7962900"/>
            <a:ext cx="6244709" cy="801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Impact: Could have saved 800,000+ tons of wheat</a:t>
            </a:r>
            <a:endParaRPr lang="en-US" sz="2400" dirty="0"/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889A76E2-44A7-B683-58B7-1DA7271AB6D1}"/>
              </a:ext>
            </a:extLst>
          </p:cNvPr>
          <p:cNvSpPr/>
          <p:nvPr/>
        </p:nvSpPr>
        <p:spPr>
          <a:xfrm>
            <a:off x="8704717" y="2155463"/>
            <a:ext cx="8358069" cy="858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💧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California Almond Drought (2023)</a:t>
            </a:r>
            <a:endParaRPr lang="en-US" sz="3200" dirty="0"/>
          </a:p>
        </p:txBody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2C239B5D-FED2-C78F-E181-B825D2F4EECD}"/>
              </a:ext>
            </a:extLst>
          </p:cNvPr>
          <p:cNvSpPr/>
          <p:nvPr/>
        </p:nvSpPr>
        <p:spPr>
          <a:xfrm>
            <a:off x="9533544" y="27391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Crisis:</a:t>
            </a: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60% water restrictions forced abandonment of 120,000 acres of almond farms. Traditional irrigation wasted 45% of precious water resources.</a:t>
            </a:r>
            <a:endParaRPr lang="en-US" sz="2400" dirty="0"/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8ADC47AF-510E-74C4-00DD-D9198B78438A}"/>
              </a:ext>
            </a:extLst>
          </p:cNvPr>
          <p:cNvSpPr/>
          <p:nvPr/>
        </p:nvSpPr>
        <p:spPr>
          <a:xfrm>
            <a:off x="9761396" y="519872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EcoPulse Precision:</a:t>
            </a: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Crop-specific moisture sensors trigger drip irrigation only when soil moisture falls below optimal thresholds, eliminating waste while maintaining crop health.</a:t>
            </a:r>
            <a:endParaRPr lang="en-US" sz="2400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6B0747BA-0F79-3443-FA6D-C86F7CDB98B5}"/>
              </a:ext>
            </a:extLst>
          </p:cNvPr>
          <p:cNvSpPr/>
          <p:nvPr/>
        </p:nvSpPr>
        <p:spPr>
          <a:xfrm>
            <a:off x="9862585" y="78991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 45% water savings = millions of gallons daily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3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AF8D-5BCD-D4E2-9647-2DD38A9B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13EBD7-5FAF-DEB5-740C-8BC27BAA41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D760600-51AF-32B0-F4F2-97D6E632F206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C88E7775-A49F-5928-A89A-CC1E5D84975A}"/>
              </a:ext>
            </a:extLst>
          </p:cNvPr>
          <p:cNvSpPr/>
          <p:nvPr/>
        </p:nvSpPr>
        <p:spPr>
          <a:xfrm>
            <a:off x="1937384" y="872194"/>
            <a:ext cx="6793587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Future Vision &amp; Scalability</a:t>
            </a:r>
            <a:endParaRPr lang="en-US" sz="4200" dirty="0"/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470AB4CE-EBE0-A2DA-D156-FBAAFEEE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15" y="3079315"/>
            <a:ext cx="6460927" cy="114300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962FB89C-25F9-1752-5C77-4D06D43E566C}"/>
              </a:ext>
            </a:extLst>
          </p:cNvPr>
          <p:cNvSpPr/>
          <p:nvPr/>
        </p:nvSpPr>
        <p:spPr>
          <a:xfrm>
            <a:off x="2317194" y="3927040"/>
            <a:ext cx="341114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Phase 1: Cloud Integration</a:t>
            </a:r>
            <a:endParaRPr lang="en-US" sz="32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334491B8-5826-710F-3116-2DE174603D41}"/>
              </a:ext>
            </a:extLst>
          </p:cNvPr>
          <p:cNvSpPr/>
          <p:nvPr/>
        </p:nvSpPr>
        <p:spPr>
          <a:xfrm>
            <a:off x="2317194" y="4415060"/>
            <a:ext cx="603396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Centralised cloud dashboard enables remote monitoring across multiple farms and real-time data synchronisation.</a:t>
            </a:r>
            <a:endParaRPr lang="en-US" sz="2400" dirty="0"/>
          </a:p>
        </p:txBody>
      </p:sp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F88A1816-F13D-506C-F76C-862BA087D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447" y="2950846"/>
            <a:ext cx="6461046" cy="1143000"/>
          </a:xfrm>
          <a:prstGeom prst="rect">
            <a:avLst/>
          </a:prstGeom>
        </p:spPr>
      </p:pic>
      <p:sp>
        <p:nvSpPr>
          <p:cNvPr id="35" name="Text 3">
            <a:extLst>
              <a:ext uri="{FF2B5EF4-FFF2-40B4-BE49-F238E27FC236}">
                <a16:creationId xmlns:a16="http://schemas.microsoft.com/office/drawing/2014/main" id="{4B8BC756-E22C-9AF5-5A32-4051852B1407}"/>
              </a:ext>
            </a:extLst>
          </p:cNvPr>
          <p:cNvSpPr/>
          <p:nvPr/>
        </p:nvSpPr>
        <p:spPr>
          <a:xfrm>
            <a:off x="9640447" y="3797936"/>
            <a:ext cx="40824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Phase 2: Predictive Intelligence</a:t>
            </a:r>
            <a:endParaRPr lang="en-US" sz="320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0F66348F-BD4F-8B76-CB82-4EF8237B3B6C}"/>
              </a:ext>
            </a:extLst>
          </p:cNvPr>
          <p:cNvSpPr/>
          <p:nvPr/>
        </p:nvSpPr>
        <p:spPr>
          <a:xfrm>
            <a:off x="9670477" y="4260652"/>
            <a:ext cx="603408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Weather forecasting integration and predictive algorithms provide advance warnings and optimal intervention strategies.</a:t>
            </a:r>
            <a:endParaRPr lang="en-US" sz="2400" dirty="0"/>
          </a:p>
        </p:txBody>
      </p:sp>
      <p:pic>
        <p:nvPicPr>
          <p:cNvPr id="37" name="Image 2" descr="preencoded.png">
            <a:extLst>
              <a:ext uri="{FF2B5EF4-FFF2-40B4-BE49-F238E27FC236}">
                <a16:creationId xmlns:a16="http://schemas.microsoft.com/office/drawing/2014/main" id="{41C95E7D-DDEC-3459-3D4F-39C41F64F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15" y="6026348"/>
            <a:ext cx="6460927" cy="1143000"/>
          </a:xfrm>
          <a:prstGeom prst="rect">
            <a:avLst/>
          </a:prstGeom>
        </p:spPr>
      </p:pic>
      <p:sp>
        <p:nvSpPr>
          <p:cNvPr id="38" name="Text 5">
            <a:extLst>
              <a:ext uri="{FF2B5EF4-FFF2-40B4-BE49-F238E27FC236}">
                <a16:creationId xmlns:a16="http://schemas.microsoft.com/office/drawing/2014/main" id="{362BFA33-6AE1-EE34-1647-74770842D074}"/>
              </a:ext>
            </a:extLst>
          </p:cNvPr>
          <p:cNvSpPr/>
          <p:nvPr/>
        </p:nvSpPr>
        <p:spPr>
          <a:xfrm>
            <a:off x="2317194" y="6938845"/>
            <a:ext cx="414289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Phase 3: Autonomous Networks</a:t>
            </a:r>
            <a:endParaRPr lang="en-US" sz="320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7FEC6B69-A309-CFDD-8C8E-990DD087DE46}"/>
              </a:ext>
            </a:extLst>
          </p:cNvPr>
          <p:cNvSpPr/>
          <p:nvPr/>
        </p:nvSpPr>
        <p:spPr>
          <a:xfrm>
            <a:off x="2317194" y="7400569"/>
            <a:ext cx="603396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Solar-powered sensor nodes and LoRa mesh networks scale EcoPulse to remote and rural agricultural communities.</a:t>
            </a:r>
            <a:endParaRPr lang="en-US" sz="2400" dirty="0"/>
          </a:p>
        </p:txBody>
      </p:sp>
      <p:pic>
        <p:nvPicPr>
          <p:cNvPr id="40" name="Image 3" descr="preencoded.png">
            <a:extLst>
              <a:ext uri="{FF2B5EF4-FFF2-40B4-BE49-F238E27FC236}">
                <a16:creationId xmlns:a16="http://schemas.microsoft.com/office/drawing/2014/main" id="{05D07AE6-6E3E-9D39-2251-B2ED9B08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477" y="6026348"/>
            <a:ext cx="6461046" cy="1143000"/>
          </a:xfrm>
          <a:prstGeom prst="rect">
            <a:avLst/>
          </a:prstGeom>
        </p:spPr>
      </p:pic>
      <p:sp>
        <p:nvSpPr>
          <p:cNvPr id="41" name="Text 7">
            <a:extLst>
              <a:ext uri="{FF2B5EF4-FFF2-40B4-BE49-F238E27FC236}">
                <a16:creationId xmlns:a16="http://schemas.microsoft.com/office/drawing/2014/main" id="{92B1F92E-4552-9905-D138-91EC6CDCBFCD}"/>
              </a:ext>
            </a:extLst>
          </p:cNvPr>
          <p:cNvSpPr/>
          <p:nvPr/>
        </p:nvSpPr>
        <p:spPr>
          <a:xfrm>
            <a:off x="9670477" y="6814350"/>
            <a:ext cx="358961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Phase 4: Ecosystem Growth</a:t>
            </a:r>
            <a:endParaRPr lang="en-US" sz="32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4CE067FC-FB75-0D7D-B56F-286846E6E2F3}"/>
              </a:ext>
            </a:extLst>
          </p:cNvPr>
          <p:cNvSpPr/>
          <p:nvPr/>
        </p:nvSpPr>
        <p:spPr>
          <a:xfrm>
            <a:off x="9640447" y="7299663"/>
            <a:ext cx="603408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Voice notifications, mobile app, greenhouse integration, and API partnerships create a comprehensive smart farming ecosystem.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9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5">
            <a:extLst>
              <a:ext uri="{FF2B5EF4-FFF2-40B4-BE49-F238E27FC236}">
                <a16:creationId xmlns:a16="http://schemas.microsoft.com/office/drawing/2014/main" id="{1C3036C2-11B5-8A6E-31FD-43FE988665C5}"/>
              </a:ext>
            </a:extLst>
          </p:cNvPr>
          <p:cNvSpPr/>
          <p:nvPr/>
        </p:nvSpPr>
        <p:spPr>
          <a:xfrm>
            <a:off x="7045821" y="2944356"/>
            <a:ext cx="4196358" cy="4398288"/>
          </a:xfrm>
          <a:prstGeom prst="roundRect">
            <a:avLst>
              <a:gd name="adj" fmla="val 22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AC5CECCE-D967-3E04-B3B4-6275F41018D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CB97D0A8-1846-CDBC-127A-26D195F7FB3A}"/>
              </a:ext>
            </a:extLst>
          </p:cNvPr>
          <p:cNvSpPr/>
          <p:nvPr/>
        </p:nvSpPr>
        <p:spPr>
          <a:xfrm>
            <a:off x="2622589" y="1943576"/>
            <a:ext cx="115304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chemeClr val="tx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Intelligent Prediction Through Machine Learning</a:t>
            </a:r>
            <a:endParaRPr lang="en-US" sz="3550" dirty="0">
              <a:solidFill>
                <a:schemeClr val="tx2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6687438-1056-A9F2-BD34-1026396D772D}"/>
              </a:ext>
            </a:extLst>
          </p:cNvPr>
          <p:cNvSpPr/>
          <p:nvPr/>
        </p:nvSpPr>
        <p:spPr>
          <a:xfrm>
            <a:off x="2857023" y="319861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6EB6B24-1DAC-7838-8E39-0999D436BDAA}"/>
              </a:ext>
            </a:extLst>
          </p:cNvPr>
          <p:cNvSpPr/>
          <p:nvPr/>
        </p:nvSpPr>
        <p:spPr>
          <a:xfrm>
            <a:off x="2857023" y="410587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 Prediction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85D9C8-2684-D4F5-AEFA-B5170A8B95B9}"/>
              </a:ext>
            </a:extLst>
          </p:cNvPr>
          <p:cNvSpPr/>
          <p:nvPr/>
        </p:nvSpPr>
        <p:spPr>
          <a:xfrm>
            <a:off x="2857023" y="4950619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models analyze continuous environmental data to predict irrigation needs, optimal watering schedules, and upcoming weather conditions with remarkable accuracy</a:t>
            </a:r>
            <a:endParaRPr lang="en-US" sz="1750" dirty="0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6DBF6ACE-16CF-FFFB-9D43-4EA8D6234E09}"/>
              </a:ext>
            </a:extLst>
          </p:cNvPr>
          <p:cNvSpPr/>
          <p:nvPr/>
        </p:nvSpPr>
        <p:spPr>
          <a:xfrm>
            <a:off x="7280195" y="319861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B58C1F55-7E63-1142-806E-5A8F88D7D73F}"/>
              </a:ext>
            </a:extLst>
          </p:cNvPr>
          <p:cNvSpPr/>
          <p:nvPr/>
        </p:nvSpPr>
        <p:spPr>
          <a:xfrm>
            <a:off x="7280195" y="4105870"/>
            <a:ext cx="3722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Data Logging</a:t>
            </a:r>
            <a:endParaRPr lang="en-US" sz="220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19C6FE7D-80CA-1F64-2F0B-6E18FFD3FAFB}"/>
              </a:ext>
            </a:extLst>
          </p:cNvPr>
          <p:cNvSpPr/>
          <p:nvPr/>
        </p:nvSpPr>
        <p:spPr>
          <a:xfrm>
            <a:off x="7280195" y="4596289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monitoring of temperature, moisture, and environmental patterns creates comprehensive datasets that improve prediction accuracy over time</a:t>
            </a:r>
            <a:endParaRPr lang="en-US" sz="1750"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932FB4F2-DBE8-9BB5-82BA-4801D83CB1E8}"/>
              </a:ext>
            </a:extLst>
          </p:cNvPr>
          <p:cNvSpPr/>
          <p:nvPr/>
        </p:nvSpPr>
        <p:spPr>
          <a:xfrm>
            <a:off x="11703367" y="319861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3B810616-B78B-1A25-A677-1039A7C5A2AF}"/>
              </a:ext>
            </a:extLst>
          </p:cNvPr>
          <p:cNvSpPr/>
          <p:nvPr/>
        </p:nvSpPr>
        <p:spPr>
          <a:xfrm>
            <a:off x="11703367" y="410587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Localized Weather Forecasting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A0DF1099-3136-0F00-DD38-73B2C60A7C1F}"/>
              </a:ext>
            </a:extLst>
          </p:cNvPr>
          <p:cNvSpPr/>
          <p:nvPr/>
        </p:nvSpPr>
        <p:spPr>
          <a:xfrm>
            <a:off x="11703367" y="4950619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Location-specific environmental modeling enables precise predictions for micro-climate conditions, allowing farmers to prepare for adverse events before they strike</a:t>
            </a:r>
            <a:endParaRPr lang="en-US" sz="1750" dirty="0"/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A6DED530-EDC7-BED6-D64D-35D0688B5567}"/>
              </a:ext>
            </a:extLst>
          </p:cNvPr>
          <p:cNvSpPr/>
          <p:nvPr/>
        </p:nvSpPr>
        <p:spPr>
          <a:xfrm>
            <a:off x="2622589" y="76176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EcoPulse transforms agriculture from reactive crisis management to proactive crop protection—potentially saving </a:t>
            </a:r>
            <a:r>
              <a:rPr lang="en-US" sz="17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₹15,000+ crores annually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India alone while reducing water consumption by 40-50% through solar-powered, zero-cost operation.</a:t>
            </a:r>
            <a:endParaRPr lang="en-US" sz="1750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289FE8CC-5DC3-947C-4F94-556950ACD20E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Image 0">
            <a:extLst>
              <a:ext uri="{FF2B5EF4-FFF2-40B4-BE49-F238E27FC236}">
                <a16:creationId xmlns:a16="http://schemas.microsoft.com/office/drawing/2014/main" id="{ECA83D02-6B6C-6FC0-9847-6D1E10E97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3746" y="3375455"/>
            <a:ext cx="306110" cy="306110"/>
          </a:xfrm>
          <a:prstGeom prst="rect">
            <a:avLst/>
          </a:prstGeom>
        </p:spPr>
      </p:pic>
      <p:pic>
        <p:nvPicPr>
          <p:cNvPr id="20" name="Image 1">
            <a:extLst>
              <a:ext uri="{FF2B5EF4-FFF2-40B4-BE49-F238E27FC236}">
                <a16:creationId xmlns:a16="http://schemas.microsoft.com/office/drawing/2014/main" id="{A1E66687-1E5A-B8D5-192A-037385163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361" y="3424475"/>
            <a:ext cx="306110" cy="306110"/>
          </a:xfrm>
          <a:prstGeom prst="rect">
            <a:avLst/>
          </a:prstGeom>
        </p:spPr>
      </p:pic>
      <p:pic>
        <p:nvPicPr>
          <p:cNvPr id="21" name="Image 2">
            <a:extLst>
              <a:ext uri="{FF2B5EF4-FFF2-40B4-BE49-F238E27FC236}">
                <a16:creationId xmlns:a16="http://schemas.microsoft.com/office/drawing/2014/main" id="{5442B653-17BD-DCD7-42F8-2B5CDDA90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533" y="3396020"/>
            <a:ext cx="306110" cy="3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245A-11D8-E840-E603-2EE01CD4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EE3340-A714-88F2-FEB3-CA0EC83C06B5}"/>
              </a:ext>
            </a:extLst>
          </p:cNvPr>
          <p:cNvSpPr/>
          <p:nvPr/>
        </p:nvSpPr>
        <p:spPr>
          <a:xfrm>
            <a:off x="7620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4234578-E94F-E77D-E1DD-87BF91A3B557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3FD3D5-7C9F-37FC-A269-5FADF6BB5163}"/>
              </a:ext>
            </a:extLst>
          </p:cNvPr>
          <p:cNvSpPr/>
          <p:nvPr/>
        </p:nvSpPr>
        <p:spPr>
          <a:xfrm>
            <a:off x="1558683" y="1240989"/>
            <a:ext cx="9172099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8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Research Foundation: Our Pillars of Knowledge</a:t>
            </a:r>
            <a:endParaRPr lang="en-US" sz="4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EB17531-333F-7657-0CFB-02718BC9B4DE}"/>
              </a:ext>
            </a:extLst>
          </p:cNvPr>
          <p:cNvSpPr/>
          <p:nvPr/>
        </p:nvSpPr>
        <p:spPr>
          <a:xfrm>
            <a:off x="1558683" y="2063949"/>
            <a:ext cx="13506450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Our project stands on the shoulders of giants, integrating insights and tools from a vibrant global research and open-source community. This page acknowledges the foundational work that made EcoPulse possible.</a:t>
            </a:r>
            <a:endParaRPr lang="en-US" sz="24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73E75AE-F672-8E58-A717-F1C4853C560F}"/>
              </a:ext>
            </a:extLst>
          </p:cNvPr>
          <p:cNvSpPr/>
          <p:nvPr/>
        </p:nvSpPr>
        <p:spPr>
          <a:xfrm>
            <a:off x="1431015" y="3984603"/>
            <a:ext cx="6800645" cy="2335768"/>
          </a:xfrm>
          <a:prstGeom prst="roundRect">
            <a:avLst>
              <a:gd name="adj" fmla="val 2888"/>
            </a:avLst>
          </a:prstGeom>
          <a:solidFill>
            <a:srgbClr val="FBFBFD"/>
          </a:solidFill>
          <a:ln w="2286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C5D7351-7CAE-5AC6-F36A-AA8C63FFD459}"/>
              </a:ext>
            </a:extLst>
          </p:cNvPr>
          <p:cNvSpPr/>
          <p:nvPr/>
        </p:nvSpPr>
        <p:spPr>
          <a:xfrm>
            <a:off x="1465422" y="4016383"/>
            <a:ext cx="6709189" cy="513585"/>
          </a:xfrm>
          <a:prstGeom prst="roundRect">
            <a:avLst>
              <a:gd name="adj" fmla="val 8306"/>
            </a:avLst>
          </a:prstGeom>
          <a:solidFill>
            <a:srgbClr val="DBDC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A0D4129C-FC73-E523-8CC2-23D63C05AECF}"/>
              </a:ext>
            </a:extLst>
          </p:cNvPr>
          <p:cNvSpPr/>
          <p:nvPr/>
        </p:nvSpPr>
        <p:spPr>
          <a:xfrm>
            <a:off x="1877244" y="4126953"/>
            <a:ext cx="388250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Key Insights: Groundbreaking Research</a:t>
            </a:r>
            <a:endParaRPr lang="en-US" sz="24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0975B91-3CB7-23DB-B11E-90E394998617}"/>
              </a:ext>
            </a:extLst>
          </p:cNvPr>
          <p:cNvSpPr/>
          <p:nvPr/>
        </p:nvSpPr>
        <p:spPr>
          <a:xfrm>
            <a:off x="1676852" y="4744777"/>
            <a:ext cx="6306264" cy="467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IEEE Paper: "AI-Powered IoT Systems for Smart Agriculture" (IEEE Access, 2024)</a:t>
            </a:r>
            <a:endParaRPr lang="en-US" sz="20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2CB11EE-EFEA-080B-470C-CCE901CBD34C}"/>
              </a:ext>
            </a:extLst>
          </p:cNvPr>
          <p:cNvSpPr/>
          <p:nvPr/>
        </p:nvSpPr>
        <p:spPr>
          <a:xfrm>
            <a:off x="1407869" y="5765374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000"/>
              </a:lnSpc>
              <a:buSzPct val="100000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 "Environmental Sensor Fusion for Sustainable Farming”</a:t>
            </a:r>
            <a:endParaRPr lang="en-US" sz="2000" dirty="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D0EBA810-7657-CE0E-EB36-E128E887665C}"/>
              </a:ext>
            </a:extLst>
          </p:cNvPr>
          <p:cNvSpPr/>
          <p:nvPr/>
        </p:nvSpPr>
        <p:spPr>
          <a:xfrm>
            <a:off x="9795588" y="4033131"/>
            <a:ext cx="6670178" cy="2335768"/>
          </a:xfrm>
          <a:prstGeom prst="roundRect">
            <a:avLst>
              <a:gd name="adj" fmla="val 2888"/>
            </a:avLst>
          </a:prstGeom>
          <a:solidFill>
            <a:srgbClr val="FBFBFD"/>
          </a:solidFill>
          <a:ln w="2286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DD077C05-E83B-06D9-7807-F1432BF214CE}"/>
              </a:ext>
            </a:extLst>
          </p:cNvPr>
          <p:cNvSpPr/>
          <p:nvPr/>
        </p:nvSpPr>
        <p:spPr>
          <a:xfrm>
            <a:off x="9964307" y="4096227"/>
            <a:ext cx="6627257" cy="481727"/>
          </a:xfrm>
          <a:prstGeom prst="roundRect">
            <a:avLst>
              <a:gd name="adj" fmla="val 8306"/>
            </a:avLst>
          </a:prstGeom>
          <a:solidFill>
            <a:srgbClr val="DBDC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FB4EA544-50F4-064B-C496-20906F76A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8153" y="2897863"/>
            <a:ext cx="240863" cy="240863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7ED445BB-AA25-A83F-E6FC-6584BBC7A878}"/>
              </a:ext>
            </a:extLst>
          </p:cNvPr>
          <p:cNvSpPr/>
          <p:nvPr/>
        </p:nvSpPr>
        <p:spPr>
          <a:xfrm>
            <a:off x="10187516" y="4238199"/>
            <a:ext cx="3735705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Data Foundations: Fueling Our Models</a:t>
            </a:r>
            <a:endParaRPr lang="en-US" sz="24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20B7BC00-8EAA-F667-F5B8-B8D023D38A34}"/>
              </a:ext>
            </a:extLst>
          </p:cNvPr>
          <p:cNvSpPr/>
          <p:nvPr/>
        </p:nvSpPr>
        <p:spPr>
          <a:xfrm>
            <a:off x="10149005" y="5024019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PlantVillage Dataset – Kaggle</a:t>
            </a:r>
            <a:endParaRPr lang="en-US" sz="20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4CE5F39-BB92-B780-2598-26EF59A791DC}"/>
              </a:ext>
            </a:extLst>
          </p:cNvPr>
          <p:cNvSpPr/>
          <p:nvPr/>
        </p:nvSpPr>
        <p:spPr>
          <a:xfrm>
            <a:off x="10101943" y="5625342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Soil Moisture &amp; Climate Data (NASA POWER)</a:t>
            </a:r>
            <a:endParaRPr lang="en-US" sz="200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FDC2FBC3-31CE-815C-74AA-C3B7A116BED0}"/>
              </a:ext>
            </a:extLst>
          </p:cNvPr>
          <p:cNvSpPr/>
          <p:nvPr/>
        </p:nvSpPr>
        <p:spPr>
          <a:xfrm>
            <a:off x="1558683" y="6900712"/>
            <a:ext cx="6672977" cy="2391966"/>
          </a:xfrm>
          <a:prstGeom prst="roundRect">
            <a:avLst>
              <a:gd name="adj" fmla="val 2820"/>
            </a:avLst>
          </a:prstGeom>
          <a:solidFill>
            <a:srgbClr val="FBFBFD"/>
          </a:solidFill>
          <a:ln w="2286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041A3B8F-143B-5B4D-534B-D026A0E303F7}"/>
              </a:ext>
            </a:extLst>
          </p:cNvPr>
          <p:cNvSpPr/>
          <p:nvPr/>
        </p:nvSpPr>
        <p:spPr>
          <a:xfrm>
            <a:off x="1581543" y="6936037"/>
            <a:ext cx="6627257" cy="481727"/>
          </a:xfrm>
          <a:prstGeom prst="roundRect">
            <a:avLst>
              <a:gd name="adj" fmla="val 8306"/>
            </a:avLst>
          </a:prstGeom>
          <a:solidFill>
            <a:srgbClr val="DBDC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50911F58-EB6F-6363-339C-C03016351F8D}"/>
              </a:ext>
            </a:extLst>
          </p:cNvPr>
          <p:cNvSpPr/>
          <p:nvPr/>
        </p:nvSpPr>
        <p:spPr>
          <a:xfrm>
            <a:off x="1877244" y="7076754"/>
            <a:ext cx="421528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Technical Toolkit: The Engine of Innovation</a:t>
            </a:r>
            <a:endParaRPr lang="en-US" sz="220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9E2FDE6C-AD85-A87A-787A-72D5F15B54EF}"/>
              </a:ext>
            </a:extLst>
          </p:cNvPr>
          <p:cNvSpPr/>
          <p:nvPr/>
        </p:nvSpPr>
        <p:spPr>
          <a:xfrm>
            <a:off x="1693912" y="8037137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000"/>
              </a:lnSpc>
              <a:buSzPct val="100000"/>
            </a:pPr>
            <a:endParaRPr lang="en-US" sz="20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600D39B1-2750-C0F9-6454-EB763A0370F4}"/>
              </a:ext>
            </a:extLst>
          </p:cNvPr>
          <p:cNvSpPr/>
          <p:nvPr/>
        </p:nvSpPr>
        <p:spPr>
          <a:xfrm>
            <a:off x="1638931" y="7585114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Flask – for live dashboard web interface</a:t>
            </a:r>
            <a:endParaRPr lang="en-US" sz="2000" dirty="0"/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35B0B433-4A72-1AD6-034D-A8A378B79237}"/>
              </a:ext>
            </a:extLst>
          </p:cNvPr>
          <p:cNvSpPr/>
          <p:nvPr/>
        </p:nvSpPr>
        <p:spPr>
          <a:xfrm>
            <a:off x="1651253" y="7842087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PySerial – Arduino–Pi communication</a:t>
            </a:r>
            <a:endParaRPr lang="en-US" sz="2000" dirty="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B4EE2F2E-C0CD-EC8A-727D-3E0AC9F4C67D}"/>
              </a:ext>
            </a:extLst>
          </p:cNvPr>
          <p:cNvSpPr/>
          <p:nvPr/>
        </p:nvSpPr>
        <p:spPr>
          <a:xfrm>
            <a:off x="1742039" y="7206377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27" name="Shape 20">
            <a:extLst>
              <a:ext uri="{FF2B5EF4-FFF2-40B4-BE49-F238E27FC236}">
                <a16:creationId xmlns:a16="http://schemas.microsoft.com/office/drawing/2014/main" id="{E6EE5E36-101B-CC5D-A621-B0D093E3D94E}"/>
              </a:ext>
            </a:extLst>
          </p:cNvPr>
          <p:cNvSpPr/>
          <p:nvPr/>
        </p:nvSpPr>
        <p:spPr>
          <a:xfrm>
            <a:off x="9918587" y="6833003"/>
            <a:ext cx="6672977" cy="2391966"/>
          </a:xfrm>
          <a:prstGeom prst="roundRect">
            <a:avLst>
              <a:gd name="adj" fmla="val 2820"/>
            </a:avLst>
          </a:prstGeom>
          <a:solidFill>
            <a:srgbClr val="FBFBFD"/>
          </a:solidFill>
          <a:ln w="2286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A863CDA1-B284-CCD6-8D85-B2127303F807}"/>
              </a:ext>
            </a:extLst>
          </p:cNvPr>
          <p:cNvSpPr/>
          <p:nvPr/>
        </p:nvSpPr>
        <p:spPr>
          <a:xfrm>
            <a:off x="10006966" y="6859983"/>
            <a:ext cx="6627257" cy="481727"/>
          </a:xfrm>
          <a:prstGeom prst="roundRect">
            <a:avLst>
              <a:gd name="adj" fmla="val 8306"/>
            </a:avLst>
          </a:prstGeom>
          <a:solidFill>
            <a:srgbClr val="DBDC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19CF0975-1210-03EE-5AEE-BD8978F4A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8153" y="5394127"/>
            <a:ext cx="240863" cy="240863"/>
          </a:xfrm>
          <a:prstGeom prst="rect">
            <a:avLst/>
          </a:prstGeom>
        </p:spPr>
      </p:pic>
      <p:sp>
        <p:nvSpPr>
          <p:cNvPr id="30" name="Text 22">
            <a:extLst>
              <a:ext uri="{FF2B5EF4-FFF2-40B4-BE49-F238E27FC236}">
                <a16:creationId xmlns:a16="http://schemas.microsoft.com/office/drawing/2014/main" id="{FBA23323-6FC2-32E1-0813-62885B40F853}"/>
              </a:ext>
            </a:extLst>
          </p:cNvPr>
          <p:cNvSpPr/>
          <p:nvPr/>
        </p:nvSpPr>
        <p:spPr>
          <a:xfrm>
            <a:off x="10124804" y="6971449"/>
            <a:ext cx="4522946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Community Contributions: Shared Knowledge</a:t>
            </a:r>
            <a:endParaRPr lang="en-US" sz="2200" dirty="0"/>
          </a:p>
        </p:txBody>
      </p:sp>
      <p:sp>
        <p:nvSpPr>
          <p:cNvPr id="31" name="Text 23">
            <a:extLst>
              <a:ext uri="{FF2B5EF4-FFF2-40B4-BE49-F238E27FC236}">
                <a16:creationId xmlns:a16="http://schemas.microsoft.com/office/drawing/2014/main" id="{2473BD3B-4EDB-5203-83AE-4E6E4579F84A}"/>
              </a:ext>
            </a:extLst>
          </p:cNvPr>
          <p:cNvSpPr/>
          <p:nvPr/>
        </p:nvSpPr>
        <p:spPr>
          <a:xfrm>
            <a:off x="10124804" y="7806487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000"/>
              </a:lnSpc>
              <a:buSzPct val="100000"/>
            </a:pPr>
            <a:endParaRPr lang="en-US" sz="2000" dirty="0"/>
          </a:p>
        </p:txBody>
      </p:sp>
      <p:sp>
        <p:nvSpPr>
          <p:cNvPr id="32" name="Text 24">
            <a:extLst>
              <a:ext uri="{FF2B5EF4-FFF2-40B4-BE49-F238E27FC236}">
                <a16:creationId xmlns:a16="http://schemas.microsoft.com/office/drawing/2014/main" id="{DC84C0CE-B554-F244-BB0F-E621463FA6F4}"/>
              </a:ext>
            </a:extLst>
          </p:cNvPr>
          <p:cNvSpPr/>
          <p:nvPr/>
        </p:nvSpPr>
        <p:spPr>
          <a:xfrm>
            <a:off x="10082145" y="7692214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Arduino IDE Documentation</a:t>
            </a:r>
            <a:endParaRPr lang="en-US" sz="2000" dirty="0"/>
          </a:p>
        </p:txBody>
      </p:sp>
      <p:sp>
        <p:nvSpPr>
          <p:cNvPr id="33" name="Text 25">
            <a:extLst>
              <a:ext uri="{FF2B5EF4-FFF2-40B4-BE49-F238E27FC236}">
                <a16:creationId xmlns:a16="http://schemas.microsoft.com/office/drawing/2014/main" id="{BA0967CF-A13E-F9E6-8048-097A9EB9DEE6}"/>
              </a:ext>
            </a:extLst>
          </p:cNvPr>
          <p:cNvSpPr/>
          <p:nvPr/>
        </p:nvSpPr>
        <p:spPr>
          <a:xfrm>
            <a:off x="10082145" y="8302244"/>
            <a:ext cx="630626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Raspberry Pi OS (Raspbian) official guide</a:t>
            </a:r>
            <a:endParaRPr lang="en-US" sz="2000" dirty="0"/>
          </a:p>
        </p:txBody>
      </p:sp>
      <p:sp>
        <p:nvSpPr>
          <p:cNvPr id="34" name="Text 26">
            <a:extLst>
              <a:ext uri="{FF2B5EF4-FFF2-40B4-BE49-F238E27FC236}">
                <a16:creationId xmlns:a16="http://schemas.microsoft.com/office/drawing/2014/main" id="{72727D2D-C60D-EA72-CADD-CFA70C37360E}"/>
              </a:ext>
            </a:extLst>
          </p:cNvPr>
          <p:cNvSpPr/>
          <p:nvPr/>
        </p:nvSpPr>
        <p:spPr>
          <a:xfrm>
            <a:off x="1638931" y="9563100"/>
            <a:ext cx="1350645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We are grateful to the creators of these resources, whose innovation continues to inspire our journey.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1C628-1755-6D60-125A-1F52D5924777}"/>
              </a:ext>
            </a:extLst>
          </p:cNvPr>
          <p:cNvSpPr txBox="1"/>
          <p:nvPr/>
        </p:nvSpPr>
        <p:spPr>
          <a:xfrm>
            <a:off x="1558868" y="8054791"/>
            <a:ext cx="4706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Monda" panose="020B0604020202020204" charset="0"/>
              </a:rPr>
              <a:t>HTML,</a:t>
            </a:r>
            <a:r>
              <a:rPr lang="en-IN" sz="2000" u="sng" dirty="0">
                <a:latin typeface="Monda" panose="020B0604020202020204" charset="0"/>
              </a:rPr>
              <a:t>CSS and </a:t>
            </a:r>
            <a:r>
              <a:rPr lang="en-IN" sz="2000" u="sng" dirty="0" err="1">
                <a:latin typeface="Monda" panose="020B0604020202020204" charset="0"/>
              </a:rPr>
              <a:t>Javascript</a:t>
            </a:r>
            <a:r>
              <a:rPr lang="en-IN" sz="2000" u="sng" dirty="0">
                <a:latin typeface="Monda" panose="020B0604020202020204" charset="0"/>
              </a:rPr>
              <a:t> </a:t>
            </a:r>
            <a:r>
              <a:rPr lang="en-IN" sz="2000" dirty="0">
                <a:latin typeface="Monda" panose="020B0604020202020204" charset="0"/>
              </a:rPr>
              <a:t>– For website creation and styling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Monda" panose="020B0604020202020204" charset="0"/>
              </a:rPr>
              <a:t>MIT app inventor – For app creation.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9D1B7-FF7F-4E44-999F-16ED2CC73DF7}"/>
              </a:ext>
            </a:extLst>
          </p:cNvPr>
          <p:cNvSpPr/>
          <p:nvPr/>
        </p:nvSpPr>
        <p:spPr>
          <a:xfrm>
            <a:off x="11506200" y="5388653"/>
            <a:ext cx="342816" cy="246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AB0B72-7829-0B6C-63FA-8266C56FDB83}"/>
              </a:ext>
            </a:extLst>
          </p:cNvPr>
          <p:cNvSpPr/>
          <p:nvPr/>
        </p:nvSpPr>
        <p:spPr>
          <a:xfrm>
            <a:off x="11506200" y="2897863"/>
            <a:ext cx="342816" cy="252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86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DEB1-9A5C-6091-E71C-BC9250D9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336347-0836-A65D-8599-D58D3543EEB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D3C240-E584-1F7E-658D-CE0151465FD7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5BF39C4-4BD2-9470-B7BF-2D1AE43CB0D8}"/>
              </a:ext>
            </a:extLst>
          </p:cNvPr>
          <p:cNvSpPr/>
          <p:nvPr/>
        </p:nvSpPr>
        <p:spPr>
          <a:xfrm>
            <a:off x="6115823" y="1881890"/>
            <a:ext cx="6056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A Heartfelt Thank You</a:t>
            </a:r>
            <a:endParaRPr lang="en-US" sz="60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0D8A082-690C-FE5B-694B-707FAC517EB9}"/>
              </a:ext>
            </a:extLst>
          </p:cNvPr>
          <p:cNvSpPr/>
          <p:nvPr/>
        </p:nvSpPr>
        <p:spPr>
          <a:xfrm>
            <a:off x="2622649" y="3044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We extend our sincere gratitude to everyone who contributed to EcoPulse and this presentation.</a:t>
            </a:r>
            <a:endParaRPr lang="en-US" sz="28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2A70D5B4-1465-4526-9580-073547F6531C}"/>
              </a:ext>
            </a:extLst>
          </p:cNvPr>
          <p:cNvSpPr/>
          <p:nvPr/>
        </p:nvSpPr>
        <p:spPr>
          <a:xfrm>
            <a:off x="2286000" y="3662350"/>
            <a:ext cx="4533007" cy="3318153"/>
          </a:xfrm>
          <a:prstGeom prst="roundRect">
            <a:avLst>
              <a:gd name="adj" fmla="val 2871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2EE273A-9177-36E6-CEAF-2D4B11885255}"/>
              </a:ext>
            </a:extLst>
          </p:cNvPr>
          <p:cNvSpPr/>
          <p:nvPr/>
        </p:nvSpPr>
        <p:spPr>
          <a:xfrm>
            <a:off x="2415807" y="4036311"/>
            <a:ext cx="648117" cy="680442"/>
          </a:xfrm>
          <a:prstGeom prst="roundRect">
            <a:avLst>
              <a:gd name="adj" fmla="val 13436980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9063FC90-43EB-017F-3373-A098EB0B3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6811" y="4236886"/>
            <a:ext cx="306110" cy="306110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E7F66AB8-1D00-810D-DF3D-7D36C4BFE111}"/>
              </a:ext>
            </a:extLst>
          </p:cNvPr>
          <p:cNvSpPr/>
          <p:nvPr/>
        </p:nvSpPr>
        <p:spPr>
          <a:xfrm>
            <a:off x="2622649" y="4818690"/>
            <a:ext cx="2987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Our Audience &amp; Hosts</a:t>
            </a:r>
            <a:endParaRPr lang="en-US" sz="28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4C98544-8EA9-3E1F-EE2A-2F3A5FA9F468}"/>
              </a:ext>
            </a:extLst>
          </p:cNvPr>
          <p:cNvSpPr/>
          <p:nvPr/>
        </p:nvSpPr>
        <p:spPr>
          <a:xfrm>
            <a:off x="2622649" y="52944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Thank you for your time, engaging questions, and for the X-Fair platform.</a:t>
            </a:r>
            <a:endParaRPr lang="en-US" sz="24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85404A4D-9A61-6609-01A3-CD5D7D74CA4B}"/>
              </a:ext>
            </a:extLst>
          </p:cNvPr>
          <p:cNvSpPr/>
          <p:nvPr/>
        </p:nvSpPr>
        <p:spPr>
          <a:xfrm>
            <a:off x="7045821" y="3662350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80F120B-5657-7F2E-247B-57ECE3783215}"/>
              </a:ext>
            </a:extLst>
          </p:cNvPr>
          <p:cNvSpPr/>
          <p:nvPr/>
        </p:nvSpPr>
        <p:spPr>
          <a:xfrm>
            <a:off x="7280255" y="38967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9ECDFD3-E89D-5C72-3B08-9E8E7A4E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421" y="4083831"/>
            <a:ext cx="306110" cy="30611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19534CBE-6718-DFEA-599C-C4FE652F219D}"/>
              </a:ext>
            </a:extLst>
          </p:cNvPr>
          <p:cNvSpPr/>
          <p:nvPr/>
        </p:nvSpPr>
        <p:spPr>
          <a:xfrm>
            <a:off x="7280255" y="4804040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Mentors &amp; Institution</a:t>
            </a:r>
            <a:endParaRPr lang="en-US" sz="28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0C90E48F-099A-9B70-DA4E-D9684335CEAD}"/>
              </a:ext>
            </a:extLst>
          </p:cNvPr>
          <p:cNvSpPr/>
          <p:nvPr/>
        </p:nvSpPr>
        <p:spPr>
          <a:xfrm>
            <a:off x="7280255" y="52944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Grateful for the invaluable guidance from our mentors and the university's support</a:t>
            </a:r>
            <a:r>
              <a:rPr lang="en-US" sz="175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30AC52FB-522A-9EB0-E65E-7AAB9958AB26}"/>
              </a:ext>
            </a:extLst>
          </p:cNvPr>
          <p:cNvSpPr/>
          <p:nvPr/>
        </p:nvSpPr>
        <p:spPr>
          <a:xfrm>
            <a:off x="11468991" y="3662350"/>
            <a:ext cx="4403201" cy="3318153"/>
          </a:xfrm>
          <a:prstGeom prst="roundRect">
            <a:avLst>
              <a:gd name="adj" fmla="val 2871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DA91BD6D-38CF-A2EB-687C-F27244A659E8}"/>
              </a:ext>
            </a:extLst>
          </p:cNvPr>
          <p:cNvSpPr/>
          <p:nvPr/>
        </p:nvSpPr>
        <p:spPr>
          <a:xfrm>
            <a:off x="11703427" y="38967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860D0AC6-9EAF-709B-36F3-27685B853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593" y="4083831"/>
            <a:ext cx="306110" cy="306110"/>
          </a:xfrm>
          <a:prstGeom prst="rect">
            <a:avLst/>
          </a:prstGeom>
        </p:spPr>
      </p:pic>
      <p:sp>
        <p:nvSpPr>
          <p:cNvPr id="19" name="Text 12">
            <a:extLst>
              <a:ext uri="{FF2B5EF4-FFF2-40B4-BE49-F238E27FC236}">
                <a16:creationId xmlns:a16="http://schemas.microsoft.com/office/drawing/2014/main" id="{8860C4C8-202F-2588-600A-45B660084FA4}"/>
              </a:ext>
            </a:extLst>
          </p:cNvPr>
          <p:cNvSpPr/>
          <p:nvPr/>
        </p:nvSpPr>
        <p:spPr>
          <a:xfrm>
            <a:off x="11703427" y="4804040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Community &amp; Future</a:t>
            </a:r>
            <a:endParaRPr lang="en-US" sz="22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66336E02-D042-5C88-9C61-0AA5142EF708}"/>
              </a:ext>
            </a:extLst>
          </p:cNvPr>
          <p:cNvSpPr/>
          <p:nvPr/>
        </p:nvSpPr>
        <p:spPr>
          <a:xfrm>
            <a:off x="11560700" y="5249096"/>
            <a:ext cx="44032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Thanks to the open source community for foundational tools. We envision EcoPulse's global impact.</a:t>
            </a:r>
            <a:endParaRPr lang="en-US" sz="2400" dirty="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4D60441F-3784-0E9F-4D27-98F6CC4DB24D}"/>
              </a:ext>
            </a:extLst>
          </p:cNvPr>
          <p:cNvSpPr/>
          <p:nvPr/>
        </p:nvSpPr>
        <p:spPr>
          <a:xfrm>
            <a:off x="2622649" y="83781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Team The Rebellion | XFAIR0096 | X-Fair 2025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76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AA7349-CF03-8D67-2428-F728CC967E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2B49BFF-B3AD-8B37-904F-BB979A10DFE2}"/>
              </a:ext>
            </a:extLst>
          </p:cNvPr>
          <p:cNvSpPr txBox="1"/>
          <p:nvPr/>
        </p:nvSpPr>
        <p:spPr>
          <a:xfrm>
            <a:off x="3529903" y="904875"/>
            <a:ext cx="1122819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endParaRPr lang="en-US" sz="6999" dirty="0">
              <a:solidFill>
                <a:srgbClr val="050E9B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90B6179-3B87-5001-0BF9-B72A37F72B02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700FB9-80C1-6406-966D-53D578E7A862}"/>
              </a:ext>
            </a:extLst>
          </p:cNvPr>
          <p:cNvSpPr txBox="1"/>
          <p:nvPr/>
        </p:nvSpPr>
        <p:spPr>
          <a:xfrm>
            <a:off x="1325264" y="3273620"/>
            <a:ext cx="14295347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endParaRPr lang="en-US" sz="3800" dirty="0">
              <a:solidFill>
                <a:srgbClr val="000000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16DB5F9-33A6-ABE5-1192-C4A4E687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905" y="1416606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A2016B77-7B02-8EEC-A9C3-375BAFDB6B0A}"/>
              </a:ext>
            </a:extLst>
          </p:cNvPr>
          <p:cNvSpPr/>
          <p:nvPr/>
        </p:nvSpPr>
        <p:spPr>
          <a:xfrm>
            <a:off x="793789" y="9380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50E9B"/>
                </a:solidFill>
                <a:latin typeface="Monda" panose="020B0604020202020204" charset="0"/>
                <a:ea typeface="Merriweather Sans Bold" pitchFamily="34" charset="-122"/>
                <a:cs typeface="Merriweather Sans Bold" pitchFamily="34" charset="-120"/>
              </a:rPr>
              <a:t>The Problem</a:t>
            </a:r>
            <a:endParaRPr lang="en-US" sz="6600" dirty="0">
              <a:latin typeface="Monda" panose="020B0604020202020204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3DCC52C7-DB7C-194A-78C6-3486F703273F}"/>
              </a:ext>
            </a:extLst>
          </p:cNvPr>
          <p:cNvSpPr/>
          <p:nvPr/>
        </p:nvSpPr>
        <p:spPr>
          <a:xfrm>
            <a:off x="793789" y="2296358"/>
            <a:ext cx="3780055" cy="3609142"/>
          </a:xfrm>
          <a:prstGeom prst="roundRect">
            <a:avLst>
              <a:gd name="adj" fmla="val 3435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39164F0A-7618-AB6E-DDD9-E7BB9B3D2900}"/>
              </a:ext>
            </a:extLst>
          </p:cNvPr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Current Reality</a:t>
            </a:r>
            <a:endParaRPr lang="en-US" sz="32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CA39564-890B-9756-7FAD-52A674EA5CAE}"/>
              </a:ext>
            </a:extLst>
          </p:cNvPr>
          <p:cNvSpPr/>
          <p:nvPr/>
        </p:nvSpPr>
        <p:spPr>
          <a:xfrm>
            <a:off x="1028224" y="3021211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Farmers rely on late visual cues to detect plant stress, resulting in delayed intervention and significant crop losses.</a:t>
            </a:r>
            <a:endParaRPr lang="en-US" sz="240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D07A50D6-7933-5087-78EC-5DA91034EC40}"/>
              </a:ext>
            </a:extLst>
          </p:cNvPr>
          <p:cNvSpPr/>
          <p:nvPr/>
        </p:nvSpPr>
        <p:spPr>
          <a:xfrm>
            <a:off x="5500598" y="2296358"/>
            <a:ext cx="4176802" cy="3609142"/>
          </a:xfrm>
          <a:prstGeom prst="roundRect">
            <a:avLst>
              <a:gd name="adj" fmla="val 3435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DACCF00B-56EA-A0B9-2EAE-26550E3B58EA}"/>
              </a:ext>
            </a:extLst>
          </p:cNvPr>
          <p:cNvSpPr/>
          <p:nvPr/>
        </p:nvSpPr>
        <p:spPr>
          <a:xfrm>
            <a:off x="591541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The Cost</a:t>
            </a:r>
            <a:endParaRPr lang="en-US" sz="3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C616259-9F0C-E92D-6CA8-4E82DB272740}"/>
              </a:ext>
            </a:extLst>
          </p:cNvPr>
          <p:cNvSpPr/>
          <p:nvPr/>
        </p:nvSpPr>
        <p:spPr>
          <a:xfrm>
            <a:off x="5969466" y="29354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Research demonstrates up to 30% yield loss due to undetected drought stress and other environmental stressors.</a:t>
            </a:r>
            <a:endParaRPr lang="en-US" sz="240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07EFD1CA-8CC3-3B18-2B14-11F30742E0C2}"/>
              </a:ext>
            </a:extLst>
          </p:cNvPr>
          <p:cNvSpPr/>
          <p:nvPr/>
        </p:nvSpPr>
        <p:spPr>
          <a:xfrm>
            <a:off x="793789" y="735449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5AB862D8-9B2A-9F49-0D37-8C89E7541DF5}"/>
              </a:ext>
            </a:extLst>
          </p:cNvPr>
          <p:cNvSpPr/>
          <p:nvPr/>
        </p:nvSpPr>
        <p:spPr>
          <a:xfrm>
            <a:off x="1045986" y="7489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The Need</a:t>
            </a:r>
            <a:endParaRPr lang="en-US" sz="3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45F94040-E37A-5CFD-E51C-15D12E30B40E}"/>
              </a:ext>
            </a:extLst>
          </p:cNvPr>
          <p:cNvSpPr/>
          <p:nvPr/>
        </p:nvSpPr>
        <p:spPr>
          <a:xfrm>
            <a:off x="1028224" y="784385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Real-time monitoring enables proactive farming, supporting sustainable agriculture and resource efficiency globally.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028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4B66E-AC20-6AF9-3530-216B0E688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97A7BB-BC0E-90E9-1E4E-42D532F23CE1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9216CB1-CE7F-077B-A80E-AF2684AA4168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Text 0">
            <a:extLst>
              <a:ext uri="{FF2B5EF4-FFF2-40B4-BE49-F238E27FC236}">
                <a16:creationId xmlns:a16="http://schemas.microsoft.com/office/drawing/2014/main" id="{8CDDB8BB-76BB-A907-4909-F14E28D2298D}"/>
              </a:ext>
            </a:extLst>
          </p:cNvPr>
          <p:cNvSpPr/>
          <p:nvPr/>
        </p:nvSpPr>
        <p:spPr>
          <a:xfrm>
            <a:off x="1331594" y="1295757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60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The Solution</a:t>
            </a:r>
            <a:endParaRPr lang="en-US" sz="6000" dirty="0"/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DC4C5C75-0055-2F1F-1EC9-40E53CDB2D23}"/>
              </a:ext>
            </a:extLst>
          </p:cNvPr>
          <p:cNvSpPr/>
          <p:nvPr/>
        </p:nvSpPr>
        <p:spPr>
          <a:xfrm>
            <a:off x="1331594" y="2054542"/>
            <a:ext cx="8923258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EcoPulse: An Integrated Sensor System</a:t>
            </a:r>
            <a:endParaRPr lang="en-US" sz="3350" dirty="0"/>
          </a:p>
        </p:txBody>
      </p:sp>
      <p:sp>
        <p:nvSpPr>
          <p:cNvPr id="58" name="Shape 2">
            <a:extLst>
              <a:ext uri="{FF2B5EF4-FFF2-40B4-BE49-F238E27FC236}">
                <a16:creationId xmlns:a16="http://schemas.microsoft.com/office/drawing/2014/main" id="{FD17F4C9-3DA5-BB52-F7AF-205CC3F454CD}"/>
              </a:ext>
            </a:extLst>
          </p:cNvPr>
          <p:cNvSpPr/>
          <p:nvPr/>
        </p:nvSpPr>
        <p:spPr>
          <a:xfrm>
            <a:off x="2209800" y="2915602"/>
            <a:ext cx="6454140" cy="2282309"/>
          </a:xfrm>
          <a:prstGeom prst="roundRect">
            <a:avLst>
              <a:gd name="adj" fmla="val 6410"/>
            </a:avLst>
          </a:prstGeom>
          <a:solidFill>
            <a:srgbClr val="FBFBF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9" name="Shape 3">
            <a:extLst>
              <a:ext uri="{FF2B5EF4-FFF2-40B4-BE49-F238E27FC236}">
                <a16:creationId xmlns:a16="http://schemas.microsoft.com/office/drawing/2014/main" id="{224D7671-69B7-7F0D-C289-EF040D55B813}"/>
              </a:ext>
            </a:extLst>
          </p:cNvPr>
          <p:cNvSpPr/>
          <p:nvPr/>
        </p:nvSpPr>
        <p:spPr>
          <a:xfrm>
            <a:off x="1331594" y="3208020"/>
            <a:ext cx="6454140" cy="121920"/>
          </a:xfrm>
          <a:prstGeom prst="roundRect">
            <a:avLst>
              <a:gd name="adj" fmla="val 74157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Shape 4">
            <a:extLst>
              <a:ext uri="{FF2B5EF4-FFF2-40B4-BE49-F238E27FC236}">
                <a16:creationId xmlns:a16="http://schemas.microsoft.com/office/drawing/2014/main" id="{5D0A9155-40DD-DF35-BAC4-28CE197FF2CA}"/>
              </a:ext>
            </a:extLst>
          </p:cNvPr>
          <p:cNvSpPr/>
          <p:nvPr/>
        </p:nvSpPr>
        <p:spPr>
          <a:xfrm>
            <a:off x="4235767" y="2915602"/>
            <a:ext cx="645795" cy="645795"/>
          </a:xfrm>
          <a:prstGeom prst="roundRect">
            <a:avLst>
              <a:gd name="adj" fmla="val 141593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B2DE31FC-F807-E8EC-FEC4-046FBF18147D}"/>
              </a:ext>
            </a:extLst>
          </p:cNvPr>
          <p:cNvSpPr/>
          <p:nvPr/>
        </p:nvSpPr>
        <p:spPr>
          <a:xfrm>
            <a:off x="4429482" y="3077051"/>
            <a:ext cx="2582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FA83AB2D-B203-A258-7A58-487F9C594571}"/>
              </a:ext>
            </a:extLst>
          </p:cNvPr>
          <p:cNvSpPr/>
          <p:nvPr/>
        </p:nvSpPr>
        <p:spPr>
          <a:xfrm>
            <a:off x="1577340" y="377666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Real-Time Sensing</a:t>
            </a:r>
            <a:endParaRPr lang="en-US" sz="3200" dirty="0"/>
          </a:p>
        </p:txBody>
      </p:sp>
      <p:sp>
        <p:nvSpPr>
          <p:cNvPr id="63" name="Text 7">
            <a:extLst>
              <a:ext uri="{FF2B5EF4-FFF2-40B4-BE49-F238E27FC236}">
                <a16:creationId xmlns:a16="http://schemas.microsoft.com/office/drawing/2014/main" id="{9EF417C8-108A-9BE0-237C-E1975038CF46}"/>
              </a:ext>
            </a:extLst>
          </p:cNvPr>
          <p:cNvSpPr/>
          <p:nvPr/>
        </p:nvSpPr>
        <p:spPr>
          <a:xfrm>
            <a:off x="1577340" y="4242077"/>
            <a:ext cx="596265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Multi-parameter sensors capture soil moisture, temperature, light intensity, and plant conductivity simultaneously, feeding live data to the  system.</a:t>
            </a:r>
            <a:endParaRPr lang="en-US" sz="2400" dirty="0"/>
          </a:p>
        </p:txBody>
      </p:sp>
      <p:sp>
        <p:nvSpPr>
          <p:cNvPr id="64" name="Shape 8">
            <a:extLst>
              <a:ext uri="{FF2B5EF4-FFF2-40B4-BE49-F238E27FC236}">
                <a16:creationId xmlns:a16="http://schemas.microsoft.com/office/drawing/2014/main" id="{C0D5AB96-23FA-C836-4BCF-F9CF2A285EB2}"/>
              </a:ext>
            </a:extLst>
          </p:cNvPr>
          <p:cNvSpPr/>
          <p:nvPr/>
        </p:nvSpPr>
        <p:spPr>
          <a:xfrm>
            <a:off x="8001000" y="3238500"/>
            <a:ext cx="6454140" cy="2282309"/>
          </a:xfrm>
          <a:prstGeom prst="roundRect">
            <a:avLst>
              <a:gd name="adj" fmla="val 6410"/>
            </a:avLst>
          </a:prstGeom>
          <a:solidFill>
            <a:srgbClr val="FBFB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Shape 9">
            <a:extLst>
              <a:ext uri="{FF2B5EF4-FFF2-40B4-BE49-F238E27FC236}">
                <a16:creationId xmlns:a16="http://schemas.microsoft.com/office/drawing/2014/main" id="{35981B8E-9E90-585B-E1F5-4FDE1B9697DE}"/>
              </a:ext>
            </a:extLst>
          </p:cNvPr>
          <p:cNvSpPr/>
          <p:nvPr/>
        </p:nvSpPr>
        <p:spPr>
          <a:xfrm>
            <a:off x="8001000" y="3208020"/>
            <a:ext cx="6454140" cy="121920"/>
          </a:xfrm>
          <a:prstGeom prst="roundRect">
            <a:avLst>
              <a:gd name="adj" fmla="val 74157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Shape 10">
            <a:extLst>
              <a:ext uri="{FF2B5EF4-FFF2-40B4-BE49-F238E27FC236}">
                <a16:creationId xmlns:a16="http://schemas.microsoft.com/office/drawing/2014/main" id="{DE56D610-56DD-686C-1D6E-1EB5F352A6E7}"/>
              </a:ext>
            </a:extLst>
          </p:cNvPr>
          <p:cNvSpPr/>
          <p:nvPr/>
        </p:nvSpPr>
        <p:spPr>
          <a:xfrm>
            <a:off x="10905172" y="2915602"/>
            <a:ext cx="645795" cy="645795"/>
          </a:xfrm>
          <a:prstGeom prst="roundRect">
            <a:avLst>
              <a:gd name="adj" fmla="val 141593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7" name="Text 11">
            <a:extLst>
              <a:ext uri="{FF2B5EF4-FFF2-40B4-BE49-F238E27FC236}">
                <a16:creationId xmlns:a16="http://schemas.microsoft.com/office/drawing/2014/main" id="{18A96E2D-E968-0AE9-2FF3-46F496DCA298}"/>
              </a:ext>
            </a:extLst>
          </p:cNvPr>
          <p:cNvSpPr/>
          <p:nvPr/>
        </p:nvSpPr>
        <p:spPr>
          <a:xfrm>
            <a:off x="11098887" y="3077051"/>
            <a:ext cx="2582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68" name="Text 12">
            <a:extLst>
              <a:ext uri="{FF2B5EF4-FFF2-40B4-BE49-F238E27FC236}">
                <a16:creationId xmlns:a16="http://schemas.microsoft.com/office/drawing/2014/main" id="{CAD0D377-B440-E52B-624E-EAA6F05AC0DC}"/>
              </a:ext>
            </a:extLst>
          </p:cNvPr>
          <p:cNvSpPr/>
          <p:nvPr/>
        </p:nvSpPr>
        <p:spPr>
          <a:xfrm>
            <a:off x="8246745" y="377666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Intelligent Analysis</a:t>
            </a:r>
            <a:endParaRPr lang="en-US" sz="3200" dirty="0"/>
          </a:p>
        </p:txBody>
      </p:sp>
      <p:sp>
        <p:nvSpPr>
          <p:cNvPr id="69" name="Text 13">
            <a:extLst>
              <a:ext uri="{FF2B5EF4-FFF2-40B4-BE49-F238E27FC236}">
                <a16:creationId xmlns:a16="http://schemas.microsoft.com/office/drawing/2014/main" id="{B5018575-E39A-F56C-4853-C1C4308579CC}"/>
              </a:ext>
            </a:extLst>
          </p:cNvPr>
          <p:cNvSpPr/>
          <p:nvPr/>
        </p:nvSpPr>
        <p:spPr>
          <a:xfrm>
            <a:off x="8246745" y="4242077"/>
            <a:ext cx="596265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 recognise environmental and biological stress patterns, translating complex plant signals into actionable human-readable insights.</a:t>
            </a:r>
            <a:endParaRPr lang="en-US" sz="2400" dirty="0"/>
          </a:p>
        </p:txBody>
      </p:sp>
      <p:sp>
        <p:nvSpPr>
          <p:cNvPr id="70" name="Shape 14">
            <a:extLst>
              <a:ext uri="{FF2B5EF4-FFF2-40B4-BE49-F238E27FC236}">
                <a16:creationId xmlns:a16="http://schemas.microsoft.com/office/drawing/2014/main" id="{D119C37F-3352-1B94-9AAB-64ADD4E9658E}"/>
              </a:ext>
            </a:extLst>
          </p:cNvPr>
          <p:cNvSpPr/>
          <p:nvPr/>
        </p:nvSpPr>
        <p:spPr>
          <a:xfrm>
            <a:off x="1331594" y="6597134"/>
            <a:ext cx="6454140" cy="2282309"/>
          </a:xfrm>
          <a:prstGeom prst="roundRect">
            <a:avLst>
              <a:gd name="adj" fmla="val 6410"/>
            </a:avLst>
          </a:prstGeom>
          <a:solidFill>
            <a:srgbClr val="FBFB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Shape 15">
            <a:extLst>
              <a:ext uri="{FF2B5EF4-FFF2-40B4-BE49-F238E27FC236}">
                <a16:creationId xmlns:a16="http://schemas.microsoft.com/office/drawing/2014/main" id="{7279767D-88AA-AF07-5BF7-A9A7A4AAAE5D}"/>
              </a:ext>
            </a:extLst>
          </p:cNvPr>
          <p:cNvSpPr/>
          <p:nvPr/>
        </p:nvSpPr>
        <p:spPr>
          <a:xfrm>
            <a:off x="1331594" y="6135307"/>
            <a:ext cx="6454140" cy="121920"/>
          </a:xfrm>
          <a:prstGeom prst="roundRect">
            <a:avLst>
              <a:gd name="adj" fmla="val 74157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2" name="Shape 16">
            <a:extLst>
              <a:ext uri="{FF2B5EF4-FFF2-40B4-BE49-F238E27FC236}">
                <a16:creationId xmlns:a16="http://schemas.microsoft.com/office/drawing/2014/main" id="{233ED4FD-F431-C65F-E0D3-DD0E578F74F2}"/>
              </a:ext>
            </a:extLst>
          </p:cNvPr>
          <p:cNvSpPr/>
          <p:nvPr/>
        </p:nvSpPr>
        <p:spPr>
          <a:xfrm>
            <a:off x="4235767" y="5850271"/>
            <a:ext cx="645795" cy="645795"/>
          </a:xfrm>
          <a:prstGeom prst="roundRect">
            <a:avLst>
              <a:gd name="adj" fmla="val 141593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3" name="Text 17">
            <a:extLst>
              <a:ext uri="{FF2B5EF4-FFF2-40B4-BE49-F238E27FC236}">
                <a16:creationId xmlns:a16="http://schemas.microsoft.com/office/drawing/2014/main" id="{CB903BDD-FBC2-35DC-F3A7-49854F0B7B2A}"/>
              </a:ext>
            </a:extLst>
          </p:cNvPr>
          <p:cNvSpPr/>
          <p:nvPr/>
        </p:nvSpPr>
        <p:spPr>
          <a:xfrm>
            <a:off x="4429482" y="5897522"/>
            <a:ext cx="2582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74" name="Text 18">
            <a:extLst>
              <a:ext uri="{FF2B5EF4-FFF2-40B4-BE49-F238E27FC236}">
                <a16:creationId xmlns:a16="http://schemas.microsoft.com/office/drawing/2014/main" id="{7394AA5B-0C6D-56AA-C86D-C47ADFA1A6F0}"/>
              </a:ext>
            </a:extLst>
          </p:cNvPr>
          <p:cNvSpPr/>
          <p:nvPr/>
        </p:nvSpPr>
        <p:spPr>
          <a:xfrm>
            <a:off x="1577340" y="6597134"/>
            <a:ext cx="329684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Wireless Communication</a:t>
            </a:r>
            <a:endParaRPr lang="en-US" sz="3200" dirty="0"/>
          </a:p>
        </p:txBody>
      </p:sp>
      <p:sp>
        <p:nvSpPr>
          <p:cNvPr id="75" name="Text 19">
            <a:extLst>
              <a:ext uri="{FF2B5EF4-FFF2-40B4-BE49-F238E27FC236}">
                <a16:creationId xmlns:a16="http://schemas.microsoft.com/office/drawing/2014/main" id="{B35A8F65-497E-A0A4-1588-066693FC9E46}"/>
              </a:ext>
            </a:extLst>
          </p:cNvPr>
          <p:cNvSpPr/>
          <p:nvPr/>
        </p:nvSpPr>
        <p:spPr>
          <a:xfrm>
            <a:off x="1577340" y="7062549"/>
            <a:ext cx="596265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 err="1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wifi</a:t>
            </a: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 and LAN protocols enable seamless data transmission from field sensors to cloud-based platforms and mobile dashboards.</a:t>
            </a:r>
            <a:endParaRPr lang="en-US" sz="2400" dirty="0"/>
          </a:p>
        </p:txBody>
      </p:sp>
      <p:sp>
        <p:nvSpPr>
          <p:cNvPr id="76" name="Shape 20">
            <a:extLst>
              <a:ext uri="{FF2B5EF4-FFF2-40B4-BE49-F238E27FC236}">
                <a16:creationId xmlns:a16="http://schemas.microsoft.com/office/drawing/2014/main" id="{68717CF1-1C56-4161-D18E-4A06DF94700C}"/>
              </a:ext>
            </a:extLst>
          </p:cNvPr>
          <p:cNvSpPr/>
          <p:nvPr/>
        </p:nvSpPr>
        <p:spPr>
          <a:xfrm>
            <a:off x="7871817" y="6223260"/>
            <a:ext cx="6454140" cy="2282309"/>
          </a:xfrm>
          <a:prstGeom prst="roundRect">
            <a:avLst>
              <a:gd name="adj" fmla="val 6410"/>
            </a:avLst>
          </a:prstGeom>
          <a:solidFill>
            <a:srgbClr val="FBFB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7" name="Shape 21">
            <a:extLst>
              <a:ext uri="{FF2B5EF4-FFF2-40B4-BE49-F238E27FC236}">
                <a16:creationId xmlns:a16="http://schemas.microsoft.com/office/drawing/2014/main" id="{E18B5B91-06E8-AFED-CEB8-DDE4F060FAAA}"/>
              </a:ext>
            </a:extLst>
          </p:cNvPr>
          <p:cNvSpPr/>
          <p:nvPr/>
        </p:nvSpPr>
        <p:spPr>
          <a:xfrm>
            <a:off x="8001000" y="6135307"/>
            <a:ext cx="6454140" cy="121920"/>
          </a:xfrm>
          <a:prstGeom prst="roundRect">
            <a:avLst>
              <a:gd name="adj" fmla="val 74157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8" name="Shape 22">
            <a:extLst>
              <a:ext uri="{FF2B5EF4-FFF2-40B4-BE49-F238E27FC236}">
                <a16:creationId xmlns:a16="http://schemas.microsoft.com/office/drawing/2014/main" id="{9900721B-709C-8BC4-FABE-D6C4F1F3C9F3}"/>
              </a:ext>
            </a:extLst>
          </p:cNvPr>
          <p:cNvSpPr/>
          <p:nvPr/>
        </p:nvSpPr>
        <p:spPr>
          <a:xfrm>
            <a:off x="10905172" y="5777422"/>
            <a:ext cx="645795" cy="645795"/>
          </a:xfrm>
          <a:prstGeom prst="roundRect">
            <a:avLst>
              <a:gd name="adj" fmla="val 141593"/>
            </a:avLst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9" name="Text 23">
            <a:extLst>
              <a:ext uri="{FF2B5EF4-FFF2-40B4-BE49-F238E27FC236}">
                <a16:creationId xmlns:a16="http://schemas.microsoft.com/office/drawing/2014/main" id="{671AEED4-2FEE-31D8-269F-A1EE74FD7CAC}"/>
              </a:ext>
            </a:extLst>
          </p:cNvPr>
          <p:cNvSpPr/>
          <p:nvPr/>
        </p:nvSpPr>
        <p:spPr>
          <a:xfrm>
            <a:off x="11098887" y="5897522"/>
            <a:ext cx="2582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4</a:t>
            </a:r>
            <a:endParaRPr lang="en-US" sz="2000" dirty="0"/>
          </a:p>
        </p:txBody>
      </p:sp>
      <p:sp>
        <p:nvSpPr>
          <p:cNvPr id="80" name="Text 24">
            <a:extLst>
              <a:ext uri="{FF2B5EF4-FFF2-40B4-BE49-F238E27FC236}">
                <a16:creationId xmlns:a16="http://schemas.microsoft.com/office/drawing/2014/main" id="{9AD35D2B-66CF-96FC-3FBD-7B51999C55B3}"/>
              </a:ext>
            </a:extLst>
          </p:cNvPr>
          <p:cNvSpPr/>
          <p:nvPr/>
        </p:nvSpPr>
        <p:spPr>
          <a:xfrm>
            <a:off x="8246745" y="6597134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Visual Intelligence</a:t>
            </a:r>
            <a:endParaRPr lang="en-US" sz="3200" dirty="0"/>
          </a:p>
        </p:txBody>
      </p:sp>
      <p:sp>
        <p:nvSpPr>
          <p:cNvPr id="81" name="Text 25">
            <a:extLst>
              <a:ext uri="{FF2B5EF4-FFF2-40B4-BE49-F238E27FC236}">
                <a16:creationId xmlns:a16="http://schemas.microsoft.com/office/drawing/2014/main" id="{C5A44759-E97C-A01E-7BFE-F3AC4F96F31B}"/>
              </a:ext>
            </a:extLst>
          </p:cNvPr>
          <p:cNvSpPr/>
          <p:nvPr/>
        </p:nvSpPr>
        <p:spPr>
          <a:xfrm>
            <a:off x="8246745" y="7062549"/>
            <a:ext cx="596265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Intuitive app dashboard displays real-time plant health metrics, stress alerts, and predictive recommendations for proactive farm management.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703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D5E3-7639-8578-5928-AA17CA05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21C1B3-5FDC-9B2C-C503-CAF755AFF3A1}"/>
              </a:ext>
            </a:extLst>
          </p:cNvPr>
          <p:cNvSpPr/>
          <p:nvPr/>
        </p:nvSpPr>
        <p:spPr>
          <a:xfrm>
            <a:off x="-3297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9FF1DDE-1B99-D5AE-459B-FF5E1536E21C}"/>
              </a:ext>
            </a:extLst>
          </p:cNvPr>
          <p:cNvSpPr/>
          <p:nvPr/>
        </p:nvSpPr>
        <p:spPr>
          <a:xfrm>
            <a:off x="16219163" y="199037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C0B1C6F-F3C5-EF90-CFAE-7757E0AB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9" y="1430537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0F8032F-A63F-B2D7-C0BD-2D624FE0B0A5}"/>
              </a:ext>
            </a:extLst>
          </p:cNvPr>
          <p:cNvSpPr/>
          <p:nvPr/>
        </p:nvSpPr>
        <p:spPr>
          <a:xfrm>
            <a:off x="6644607" y="198584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"EcoPulse bridges the gap between nature and technology."</a:t>
            </a:r>
            <a:endParaRPr lang="en-US" sz="32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E1A19A9F-6F1B-3E7F-666A-7FAA655CB022}"/>
              </a:ext>
            </a:extLst>
          </p:cNvPr>
          <p:cNvSpPr/>
          <p:nvPr/>
        </p:nvSpPr>
        <p:spPr>
          <a:xfrm>
            <a:off x="6931496" y="2711173"/>
            <a:ext cx="30480" cy="873204"/>
          </a:xfrm>
          <a:prstGeom prst="rect">
            <a:avLst/>
          </a:prstGeom>
          <a:solidFill>
            <a:srgbClr val="8D90D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91EF2B3-7373-71EC-5FC6-051AA2AD3CDA}"/>
              </a:ext>
            </a:extLst>
          </p:cNvPr>
          <p:cNvSpPr/>
          <p:nvPr/>
        </p:nvSpPr>
        <p:spPr>
          <a:xfrm>
            <a:off x="7044843" y="2749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Team The Rebellion believes in using technology to understand—not just automate—the natural world.</a:t>
            </a:r>
            <a:endParaRPr lang="en-US" sz="240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F1EE7239-E9ED-9791-E26A-97448AC093BE}"/>
              </a:ext>
            </a:extLst>
          </p:cNvPr>
          <p:cNvSpPr/>
          <p:nvPr/>
        </p:nvSpPr>
        <p:spPr>
          <a:xfrm>
            <a:off x="6961976" y="4189690"/>
            <a:ext cx="4298092" cy="2512933"/>
          </a:xfrm>
          <a:prstGeom prst="roundRect">
            <a:avLst>
              <a:gd name="adj" fmla="val 4652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ED6D6BC-3D55-4907-40E9-9F393276D06E}"/>
              </a:ext>
            </a:extLst>
          </p:cNvPr>
          <p:cNvSpPr/>
          <p:nvPr/>
        </p:nvSpPr>
        <p:spPr>
          <a:xfrm>
            <a:off x="7092605" y="4447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Empowers Farmers</a:t>
            </a:r>
            <a:endParaRPr lang="en-US" sz="32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7725739-5161-E7E8-02C1-AC3E13AD3F65}"/>
              </a:ext>
            </a:extLst>
          </p:cNvPr>
          <p:cNvSpPr/>
          <p:nvPr/>
        </p:nvSpPr>
        <p:spPr>
          <a:xfrm>
            <a:off x="7163523" y="4862990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Real-time insights enable smarter decisions and resource management.</a:t>
            </a:r>
            <a:endParaRPr lang="en-US" sz="24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E8301571-DF10-6DD4-3A54-FCD97DDA9D24}"/>
              </a:ext>
            </a:extLst>
          </p:cNvPr>
          <p:cNvSpPr/>
          <p:nvPr/>
        </p:nvSpPr>
        <p:spPr>
          <a:xfrm>
            <a:off x="12028434" y="4189689"/>
            <a:ext cx="3744966" cy="2512933"/>
          </a:xfrm>
          <a:prstGeom prst="roundRect">
            <a:avLst>
              <a:gd name="adj" fmla="val 4652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1D067A1-FDA8-780B-E101-3088FD9C22ED}"/>
              </a:ext>
            </a:extLst>
          </p:cNvPr>
          <p:cNvSpPr/>
          <p:nvPr/>
        </p:nvSpPr>
        <p:spPr>
          <a:xfrm>
            <a:off x="12120176" y="4732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Reduces Waste</a:t>
            </a:r>
            <a:endParaRPr lang="en-US" sz="3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AC34C00C-8112-615A-0E38-0F04BE5C1CB4}"/>
              </a:ext>
            </a:extLst>
          </p:cNvPr>
          <p:cNvSpPr/>
          <p:nvPr/>
        </p:nvSpPr>
        <p:spPr>
          <a:xfrm>
            <a:off x="12120176" y="510570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Optimizes water and fertilizer use for sustainability.</a:t>
            </a:r>
            <a:endParaRPr lang="en-US" sz="24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969942D9-E19C-CEA5-B231-6A3F34ED9AC1}"/>
              </a:ext>
            </a:extLst>
          </p:cNvPr>
          <p:cNvSpPr/>
          <p:nvPr/>
        </p:nvSpPr>
        <p:spPr>
          <a:xfrm>
            <a:off x="6931496" y="7095292"/>
            <a:ext cx="8841904" cy="1468041"/>
          </a:xfrm>
          <a:prstGeom prst="roundRect">
            <a:avLst>
              <a:gd name="adj" fmla="val 7205"/>
            </a:avLst>
          </a:prstGeom>
          <a:solidFill>
            <a:srgbClr val="DBDCF0"/>
          </a:solidFill>
          <a:ln w="7620">
            <a:solidFill>
              <a:srgbClr val="C1C2D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3FDA4A6-52D0-B387-9AD8-B91FC87E71F5}"/>
              </a:ext>
            </a:extLst>
          </p:cNvPr>
          <p:cNvSpPr/>
          <p:nvPr/>
        </p:nvSpPr>
        <p:spPr>
          <a:xfrm>
            <a:off x="7165930" y="7329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Climate Resilience</a:t>
            </a:r>
            <a:endParaRPr lang="en-US" sz="32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1E03F68-D723-9B0F-82B0-0ACD10675C21}"/>
              </a:ext>
            </a:extLst>
          </p:cNvPr>
          <p:cNvSpPr/>
          <p:nvPr/>
        </p:nvSpPr>
        <p:spPr>
          <a:xfrm>
            <a:off x="7165930" y="78201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Contributes to sustainable growth and ecological balance.</a:t>
            </a:r>
            <a:endParaRPr lang="en-US" sz="24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C530DB54-01EB-AEA4-F080-6774210C5180}"/>
              </a:ext>
            </a:extLst>
          </p:cNvPr>
          <p:cNvSpPr/>
          <p:nvPr/>
        </p:nvSpPr>
        <p:spPr>
          <a:xfrm>
            <a:off x="6344496" y="3889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Department of Electrical and Computer Engineering MITWPU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Team The Rebellion || X-Fair 2025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799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D05E08C-01A4-CA2D-E6CF-30D8A93F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2870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9AE45EB9-C199-9D05-82B4-4D0152EB8717}"/>
              </a:ext>
            </a:extLst>
          </p:cNvPr>
          <p:cNvSpPr/>
          <p:nvPr/>
        </p:nvSpPr>
        <p:spPr>
          <a:xfrm>
            <a:off x="9154886" y="9541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50E9B"/>
                </a:solidFill>
                <a:latin typeface="Monda" panose="020B0604020202020204" charset="0"/>
                <a:ea typeface="Merriweather Sans Bold" pitchFamily="34" charset="-122"/>
                <a:cs typeface="Merriweather Sans Bold" pitchFamily="34" charset="-120"/>
              </a:rPr>
              <a:t>Domain &amp; Users</a:t>
            </a:r>
            <a:endParaRPr lang="en-US" sz="6000" dirty="0">
              <a:latin typeface="Monda" panose="020B0604020202020204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89DAF6-F096-5FC5-7F27-31FB686E3019}"/>
              </a:ext>
            </a:extLst>
          </p:cNvPr>
          <p:cNvSpPr/>
          <p:nvPr/>
        </p:nvSpPr>
        <p:spPr>
          <a:xfrm>
            <a:off x="6965990" y="2589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Technical Domain</a:t>
            </a:r>
            <a:endParaRPr lang="en-US" sz="32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7898AD8-6EC8-F659-6C6D-9F4D297D66E6}"/>
              </a:ext>
            </a:extLst>
          </p:cNvPr>
          <p:cNvSpPr/>
          <p:nvPr/>
        </p:nvSpPr>
        <p:spPr>
          <a:xfrm>
            <a:off x="6965990" y="31083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573B2AE-BA26-F533-F444-A1F4CC820626}"/>
              </a:ext>
            </a:extLst>
          </p:cNvPr>
          <p:cNvSpPr/>
          <p:nvPr/>
        </p:nvSpPr>
        <p:spPr>
          <a:xfrm>
            <a:off x="6849605" y="30770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Internet of Things (IoT)</a:t>
            </a:r>
            <a:endParaRPr lang="en-US" sz="24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BE6329AA-78F9-259E-8E49-1F3173153CB3}"/>
              </a:ext>
            </a:extLst>
          </p:cNvPr>
          <p:cNvSpPr/>
          <p:nvPr/>
        </p:nvSpPr>
        <p:spPr>
          <a:xfrm>
            <a:off x="6849605" y="35736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Sustainable Agriculture</a:t>
            </a:r>
            <a:endParaRPr lang="en-US" sz="24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AC61C7D3-0E5A-C009-38B2-001AD81B1D9D}"/>
              </a:ext>
            </a:extLst>
          </p:cNvPr>
          <p:cNvSpPr/>
          <p:nvPr/>
        </p:nvSpPr>
        <p:spPr>
          <a:xfrm>
            <a:off x="6849605" y="40701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Environmental Monitoring</a:t>
            </a:r>
            <a:endParaRPr lang="en-US" sz="24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131081D-E687-53D2-910C-A262DB0E89FE}"/>
              </a:ext>
            </a:extLst>
          </p:cNvPr>
          <p:cNvSpPr/>
          <p:nvPr/>
        </p:nvSpPr>
        <p:spPr>
          <a:xfrm>
            <a:off x="12779275" y="2592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Target Stakeholders</a:t>
            </a:r>
            <a:endParaRPr lang="en-US" sz="3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0DBF6F2-261D-7029-5730-6BBD830E7F73}"/>
              </a:ext>
            </a:extLst>
          </p:cNvPr>
          <p:cNvSpPr/>
          <p:nvPr/>
        </p:nvSpPr>
        <p:spPr>
          <a:xfrm>
            <a:off x="12779275" y="30770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Monda" panose="020B0604020202020204" charset="0"/>
              </a:rPr>
              <a:t>Farmers growing sensitive crops </a:t>
            </a: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C1D75BA8-2E29-BE54-4B60-6668F987992D}"/>
              </a:ext>
            </a:extLst>
          </p:cNvPr>
          <p:cNvSpPr/>
          <p:nvPr/>
        </p:nvSpPr>
        <p:spPr>
          <a:xfrm>
            <a:off x="12779275" y="40017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Agricultural researchers</a:t>
            </a:r>
            <a:endParaRPr lang="en-US" sz="24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1422E2CE-0FE4-83EC-8AE8-CCF0853D8F6B}"/>
              </a:ext>
            </a:extLst>
          </p:cNvPr>
          <p:cNvSpPr/>
          <p:nvPr/>
        </p:nvSpPr>
        <p:spPr>
          <a:xfrm>
            <a:off x="12779274" y="46776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Environmental scientists</a:t>
            </a:r>
            <a:endParaRPr lang="en-US" sz="24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D1DAD1E5-5757-F476-FB37-50242B2CF9A1}"/>
              </a:ext>
            </a:extLst>
          </p:cNvPr>
          <p:cNvSpPr/>
          <p:nvPr/>
        </p:nvSpPr>
        <p:spPr>
          <a:xfrm>
            <a:off x="12779273" y="5350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Sustainability practitioners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529903" y="904875"/>
            <a:ext cx="1122819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endParaRPr lang="en-US" sz="6999" dirty="0">
              <a:solidFill>
                <a:srgbClr val="050E9B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15982" y="3448685"/>
            <a:ext cx="14326570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endParaRPr lang="en-US" sz="3800" dirty="0">
              <a:solidFill>
                <a:srgbClr val="000000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8323ED96-26DE-31FB-7C54-A41236041E92}"/>
              </a:ext>
            </a:extLst>
          </p:cNvPr>
          <p:cNvSpPr/>
          <p:nvPr/>
        </p:nvSpPr>
        <p:spPr>
          <a:xfrm>
            <a:off x="709136" y="557213"/>
            <a:ext cx="557760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60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Technical Architecture</a:t>
            </a:r>
            <a:endParaRPr lang="en-US" sz="60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DB8BACF-BDA4-233A-1C71-6B6D9AAB5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487963"/>
            <a:ext cx="1013103" cy="1215747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30FD4380-4087-9F15-4162-9E953065A8AB}"/>
              </a:ext>
            </a:extLst>
          </p:cNvPr>
          <p:cNvSpPr/>
          <p:nvPr/>
        </p:nvSpPr>
        <p:spPr>
          <a:xfrm>
            <a:off x="1937640" y="245171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Sensor Layer</a:t>
            </a:r>
            <a:endParaRPr lang="en-US" sz="32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EF1F9F50-79B6-F55A-63C1-C5FB9827F0ED}"/>
              </a:ext>
            </a:extLst>
          </p:cNvPr>
          <p:cNvSpPr/>
          <p:nvPr/>
        </p:nvSpPr>
        <p:spPr>
          <a:xfrm>
            <a:off x="1924764" y="2915349"/>
            <a:ext cx="11996499" cy="533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Multi-parameter sensors capture environmental data</a:t>
            </a:r>
            <a:endParaRPr lang="en-US" sz="240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53E64A43-984C-4600-CF1B-B7A974DE1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31198"/>
            <a:ext cx="1013103" cy="1215747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6E769811-6BEA-FCA0-7D15-94547E3E9EF3}"/>
              </a:ext>
            </a:extLst>
          </p:cNvPr>
          <p:cNvSpPr/>
          <p:nvPr/>
        </p:nvSpPr>
        <p:spPr>
          <a:xfrm>
            <a:off x="1902992" y="401264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Edge Processing</a:t>
            </a:r>
            <a:endParaRPr lang="en-US" sz="32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20B13C7-1C6B-1518-8A22-359D828A13BF}"/>
              </a:ext>
            </a:extLst>
          </p:cNvPr>
          <p:cNvSpPr/>
          <p:nvPr/>
        </p:nvSpPr>
        <p:spPr>
          <a:xfrm>
            <a:off x="1924765" y="4544191"/>
            <a:ext cx="11257836" cy="448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 err="1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Raspberrypi</a:t>
            </a: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 microcontroller processes signals in real-time</a:t>
            </a:r>
            <a:endParaRPr lang="en-US" sz="24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F63340ED-E887-0A96-84EC-25E357C89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482393"/>
            <a:ext cx="1013103" cy="1215747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DC2804A1-CBF6-AB72-B944-4B3067A3BE1D}"/>
              </a:ext>
            </a:extLst>
          </p:cNvPr>
          <p:cNvSpPr/>
          <p:nvPr/>
        </p:nvSpPr>
        <p:spPr>
          <a:xfrm>
            <a:off x="1902993" y="5511888"/>
            <a:ext cx="256746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Communication Hub</a:t>
            </a:r>
            <a:endParaRPr lang="en-US" sz="3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611ECB9B-99D9-E610-3FD3-3B7D1E858F9B}"/>
              </a:ext>
            </a:extLst>
          </p:cNvPr>
          <p:cNvSpPr/>
          <p:nvPr/>
        </p:nvSpPr>
        <p:spPr>
          <a:xfrm>
            <a:off x="1924764" y="6213701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wireless protocols transmit data securely</a:t>
            </a:r>
            <a:endParaRPr lang="en-US" sz="24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5740CA93-0474-DE0B-B423-6EA5882C08A6}"/>
              </a:ext>
            </a:extLst>
          </p:cNvPr>
          <p:cNvSpPr/>
          <p:nvPr/>
        </p:nvSpPr>
        <p:spPr>
          <a:xfrm>
            <a:off x="1924764" y="6977465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3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A81A56D8-BCE8-DFD9-4B45-25C437B46F1E}"/>
              </a:ext>
            </a:extLst>
          </p:cNvPr>
          <p:cNvSpPr/>
          <p:nvPr/>
        </p:nvSpPr>
        <p:spPr>
          <a:xfrm>
            <a:off x="1902993" y="7553318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400" dirty="0"/>
          </a:p>
        </p:txBody>
      </p:sp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22455FF7-8850-3566-F5C3-7E214C113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52" y="7269651"/>
            <a:ext cx="1013103" cy="1215747"/>
          </a:xfrm>
          <a:prstGeom prst="rect">
            <a:avLst/>
          </a:prstGeom>
        </p:spPr>
      </p:pic>
      <p:sp>
        <p:nvSpPr>
          <p:cNvPr id="20" name="Text 9">
            <a:extLst>
              <a:ext uri="{FF2B5EF4-FFF2-40B4-BE49-F238E27FC236}">
                <a16:creationId xmlns:a16="http://schemas.microsoft.com/office/drawing/2014/main" id="{27A9D403-7490-A7AF-8EFE-53F863ABCFF4}"/>
              </a:ext>
            </a:extLst>
          </p:cNvPr>
          <p:cNvSpPr/>
          <p:nvPr/>
        </p:nvSpPr>
        <p:spPr>
          <a:xfrm>
            <a:off x="1868579" y="72719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User Interface</a:t>
            </a:r>
            <a:endParaRPr lang="en-US" sz="320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00BCB410-3040-40DE-7150-D39967063C60}"/>
              </a:ext>
            </a:extLst>
          </p:cNvPr>
          <p:cNvSpPr/>
          <p:nvPr/>
        </p:nvSpPr>
        <p:spPr>
          <a:xfrm>
            <a:off x="1924764" y="7834659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Flask-based dashboard delivers actionable insights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2062C-CE8F-0CC6-6972-906F7F26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002ACA-1C99-C950-D779-440E0D9D0C70}"/>
              </a:ext>
            </a:extLst>
          </p:cNvPr>
          <p:cNvSpPr/>
          <p:nvPr/>
        </p:nvSpPr>
        <p:spPr>
          <a:xfrm>
            <a:off x="0" y="573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sz="2400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28E1599-6DDC-9E44-D2B0-9A0560934F2F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40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BFF8A589-017B-AAE5-3D8C-23170E87D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10" y="1382316"/>
            <a:ext cx="5486400" cy="82296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3C50E305-BEBC-5006-1370-1D89F2541B46}"/>
              </a:ext>
            </a:extLst>
          </p:cNvPr>
          <p:cNvSpPr/>
          <p:nvPr/>
        </p:nvSpPr>
        <p:spPr>
          <a:xfrm>
            <a:off x="7336420" y="885791"/>
            <a:ext cx="8839200" cy="98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Technical Stack &amp; Development</a:t>
            </a:r>
            <a:endParaRPr lang="en-US" sz="60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3A3E0000-7BAF-94D8-0998-744CFFD5B479}"/>
              </a:ext>
            </a:extLst>
          </p:cNvPr>
          <p:cNvSpPr/>
          <p:nvPr/>
        </p:nvSpPr>
        <p:spPr>
          <a:xfrm>
            <a:off x="7336420" y="2857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Hardware</a:t>
            </a:r>
            <a:endParaRPr lang="en-US" sz="3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F4CE1477-8EF2-B055-A204-80BD678C5A5A}"/>
              </a:ext>
            </a:extLst>
          </p:cNvPr>
          <p:cNvSpPr/>
          <p:nvPr/>
        </p:nvSpPr>
        <p:spPr>
          <a:xfrm>
            <a:off x="7003282" y="3450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Arduino microcontroller</a:t>
            </a:r>
            <a:endParaRPr lang="en-US" sz="24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068A1214-C7F6-FF10-830E-43C7DE5297EB}"/>
              </a:ext>
            </a:extLst>
          </p:cNvPr>
          <p:cNvSpPr/>
          <p:nvPr/>
        </p:nvSpPr>
        <p:spPr>
          <a:xfrm>
            <a:off x="6986470" y="41190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Raspberry Pi processing unit</a:t>
            </a:r>
            <a:endParaRPr lang="en-US" sz="24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373C4FC2-EDC3-A20D-D645-D47DC93FD2C6}"/>
              </a:ext>
            </a:extLst>
          </p:cNvPr>
          <p:cNvSpPr/>
          <p:nvPr/>
        </p:nvSpPr>
        <p:spPr>
          <a:xfrm>
            <a:off x="7003282" y="4685148"/>
            <a:ext cx="4198118" cy="1245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Multi-parameter sensors-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</a:rPr>
              <a:t>Temperature and humidity sensor, 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</a:rPr>
              <a:t>Moisture sensor, Light sensor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7B346DD0-FACB-5B72-F2DA-0538CD41F1B5}"/>
              </a:ext>
            </a:extLst>
          </p:cNvPr>
          <p:cNvSpPr/>
          <p:nvPr/>
        </p:nvSpPr>
        <p:spPr>
          <a:xfrm>
            <a:off x="7117224" y="5930861"/>
            <a:ext cx="3499587" cy="110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Wireless communication modules</a:t>
            </a:r>
            <a:endParaRPr lang="en-US" sz="24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E53B19B4-B05C-244C-09A7-C3F054C52A92}"/>
              </a:ext>
            </a:extLst>
          </p:cNvPr>
          <p:cNvSpPr/>
          <p:nvPr/>
        </p:nvSpPr>
        <p:spPr>
          <a:xfrm>
            <a:off x="12577954" y="2786245"/>
            <a:ext cx="3303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Software &amp; Frameworks</a:t>
            </a:r>
            <a:endParaRPr lang="en-US" sz="36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22950E5A-E698-1144-5CB8-66C3D3732011}"/>
              </a:ext>
            </a:extLst>
          </p:cNvPr>
          <p:cNvSpPr/>
          <p:nvPr/>
        </p:nvSpPr>
        <p:spPr>
          <a:xfrm>
            <a:off x="12577954" y="33467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F105D43-DB1C-7E61-D2C3-EF045CB9796A}"/>
              </a:ext>
            </a:extLst>
          </p:cNvPr>
          <p:cNvSpPr/>
          <p:nvPr/>
        </p:nvSpPr>
        <p:spPr>
          <a:xfrm>
            <a:off x="12538521" y="3450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37769CEF-4D74-2196-CD7C-4E2B53157D8E}"/>
              </a:ext>
            </a:extLst>
          </p:cNvPr>
          <p:cNvSpPr/>
          <p:nvPr/>
        </p:nvSpPr>
        <p:spPr>
          <a:xfrm>
            <a:off x="12499088" y="425022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Flask web framework</a:t>
            </a:r>
            <a:endParaRPr lang="en-US" sz="240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0AF73562-A5D1-8D79-D3B6-06FDEC874B37}"/>
              </a:ext>
            </a:extLst>
          </p:cNvPr>
          <p:cNvSpPr/>
          <p:nvPr/>
        </p:nvSpPr>
        <p:spPr>
          <a:xfrm>
            <a:off x="12499088" y="32524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Arduino IDE for embedded code</a:t>
            </a:r>
            <a:endParaRPr lang="en-US" sz="2400" dirty="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640941D4-01FC-6B8C-2731-50223CC85764}"/>
              </a:ext>
            </a:extLst>
          </p:cNvPr>
          <p:cNvSpPr/>
          <p:nvPr/>
        </p:nvSpPr>
        <p:spPr>
          <a:xfrm>
            <a:off x="7239000" y="77919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2DEC7-8CD7-A70E-82CB-F5680A81A968}"/>
              </a:ext>
            </a:extLst>
          </p:cNvPr>
          <p:cNvSpPr txBox="1"/>
          <p:nvPr/>
        </p:nvSpPr>
        <p:spPr>
          <a:xfrm>
            <a:off x="12577954" y="5048051"/>
            <a:ext cx="342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Monda" panose="020B0604020202020204" charset="0"/>
              </a:rPr>
              <a:t>Python 3 and </a:t>
            </a:r>
            <a:r>
              <a:rPr lang="en-IN" sz="2400" dirty="0" err="1">
                <a:latin typeface="Monda" panose="020B0604020202020204" charset="0"/>
              </a:rPr>
              <a:t>Pyserial</a:t>
            </a:r>
            <a:r>
              <a:rPr lang="en-IN" sz="2400" dirty="0">
                <a:latin typeface="Monda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510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529CD-B571-64A2-920D-0CCA762F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B340F6-4B34-0412-9610-7C97C47A726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4181FE-1E19-5DBA-5B0C-71206FCEC338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7478838-259F-09AD-09A9-2BA1D9E1CD7B}"/>
              </a:ext>
            </a:extLst>
          </p:cNvPr>
          <p:cNvSpPr/>
          <p:nvPr/>
        </p:nvSpPr>
        <p:spPr>
          <a:xfrm>
            <a:off x="942737" y="1635144"/>
            <a:ext cx="8098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What Makes EcoPulse Unique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D3DC27C-745F-C9DB-00A9-8B634402B96D}"/>
              </a:ext>
            </a:extLst>
          </p:cNvPr>
          <p:cNvSpPr/>
          <p:nvPr/>
        </p:nvSpPr>
        <p:spPr>
          <a:xfrm>
            <a:off x="1914508" y="334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Gives Plants a Voice</a:t>
            </a:r>
            <a:endParaRPr lang="en-US" sz="3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409A235-FC8C-2CA0-C0B1-A81A883C860E}"/>
              </a:ext>
            </a:extLst>
          </p:cNvPr>
          <p:cNvSpPr/>
          <p:nvPr/>
        </p:nvSpPr>
        <p:spPr>
          <a:xfrm>
            <a:off x="942737" y="3858518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Translates biological signals into emotion-like data—world-first concept.</a:t>
            </a:r>
            <a:endParaRPr lang="en-US" sz="24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22AF69B-B0D1-299F-358E-6E0FF6A7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861012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8BA1B7B-09B8-A0B6-8AB6-AB4F64958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3532" y="4292977"/>
            <a:ext cx="318968" cy="318968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FBF8B8FD-14EE-11F9-60C2-F2BDB0A75BC0}"/>
              </a:ext>
            </a:extLst>
          </p:cNvPr>
          <p:cNvSpPr/>
          <p:nvPr/>
        </p:nvSpPr>
        <p:spPr>
          <a:xfrm>
            <a:off x="10363200" y="2860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 IoT </a:t>
            </a:r>
            <a:endParaRPr lang="en-US" sz="3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7513F65B-421F-6EAA-54A0-603FDAE8063C}"/>
              </a:ext>
            </a:extLst>
          </p:cNvPr>
          <p:cNvSpPr/>
          <p:nvPr/>
        </p:nvSpPr>
        <p:spPr>
          <a:xfrm>
            <a:off x="10363200" y="3234621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Combines IoT with environmental sensing for sustainable agriculture.</a:t>
            </a:r>
            <a:endParaRPr lang="en-US" sz="24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2FBAA6C-1AC4-B28A-CA80-26B911E01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861012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E8CE5103-0A18-72D3-2052-6E607FE4D6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7744" y="3865899"/>
            <a:ext cx="318968" cy="318968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B91ECB7-D47F-F3D6-A776-7CD5034A1184}"/>
              </a:ext>
            </a:extLst>
          </p:cNvPr>
          <p:cNvSpPr/>
          <p:nvPr/>
        </p:nvSpPr>
        <p:spPr>
          <a:xfrm>
            <a:off x="10617610" y="55487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Modular &amp; Scalable</a:t>
            </a:r>
            <a:endParaRPr lang="en-US" sz="3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C7C4689-30C7-DA36-79BC-21ADA65CF9CE}"/>
              </a:ext>
            </a:extLst>
          </p:cNvPr>
          <p:cNvSpPr/>
          <p:nvPr/>
        </p:nvSpPr>
        <p:spPr>
          <a:xfrm>
            <a:off x="10472856" y="5903122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Monitor one plant or an entire greenhouse with the same system.</a:t>
            </a:r>
            <a:endParaRPr lang="en-US" sz="24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9BFE9368-6802-A8C4-775D-DD9BC9E00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2861012"/>
            <a:ext cx="4564975" cy="4564975"/>
          </a:xfrm>
          <a:prstGeom prst="rect">
            <a:avLst/>
          </a:prstGeom>
        </p:spPr>
      </p:pic>
      <p:pic>
        <p:nvPicPr>
          <p:cNvPr id="16" name="Image 5" descr="preencoded.png">
            <a:extLst>
              <a:ext uri="{FF2B5EF4-FFF2-40B4-BE49-F238E27FC236}">
                <a16:creationId xmlns:a16="http://schemas.microsoft.com/office/drawing/2014/main" id="{B24F2ACF-6F9E-A931-9BBF-FA155DCE6D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988" y="4983896"/>
            <a:ext cx="318968" cy="318968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EE57400E-101E-CF44-3A2C-447EEAD3792E}"/>
              </a:ext>
            </a:extLst>
          </p:cNvPr>
          <p:cNvSpPr/>
          <p:nvPr/>
        </p:nvSpPr>
        <p:spPr>
          <a:xfrm>
            <a:off x="9279416" y="7248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Low-Cost</a:t>
            </a:r>
            <a:endParaRPr lang="en-US" sz="3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832CD5AA-43D7-EC4C-8840-7F449B715E5C}"/>
              </a:ext>
            </a:extLst>
          </p:cNvPr>
          <p:cNvSpPr/>
          <p:nvPr/>
        </p:nvSpPr>
        <p:spPr>
          <a:xfrm>
            <a:off x="9144000" y="750271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Built with open-source components for accessibility and affordability.</a:t>
            </a:r>
            <a:endParaRPr lang="en-US" sz="2400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25A3994E-4D86-1804-1AB9-3FB6F8D96E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2861012"/>
            <a:ext cx="4564975" cy="4564975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9AEFD6A4-F856-42AF-C77D-C86459EF1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67744" y="6101893"/>
            <a:ext cx="318968" cy="318968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11C095F2-0684-4CDD-4F80-6A2926B12C74}"/>
              </a:ext>
            </a:extLst>
          </p:cNvPr>
          <p:cNvSpPr/>
          <p:nvPr/>
        </p:nvSpPr>
        <p:spPr>
          <a:xfrm>
            <a:off x="2277665" y="5884128"/>
            <a:ext cx="2903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Real-Time Detection</a:t>
            </a:r>
            <a:endParaRPr lang="en-US" sz="32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7100CD1A-3CD2-A1B5-86BC-E1DA328E48C1}"/>
              </a:ext>
            </a:extLst>
          </p:cNvPr>
          <p:cNvSpPr/>
          <p:nvPr/>
        </p:nvSpPr>
        <p:spPr>
          <a:xfrm>
            <a:off x="942737" y="6374546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Identifies stress within minutes, enabling immediate intervention.</a:t>
            </a:r>
            <a:endParaRPr lang="en-US" sz="2400" dirty="0"/>
          </a:p>
        </p:txBody>
      </p:sp>
      <p:pic>
        <p:nvPicPr>
          <p:cNvPr id="23" name="Image 8" descr="preencoded.png">
            <a:extLst>
              <a:ext uri="{FF2B5EF4-FFF2-40B4-BE49-F238E27FC236}">
                <a16:creationId xmlns:a16="http://schemas.microsoft.com/office/drawing/2014/main" id="{C8841DCB-765B-D66B-6858-A190B7DAFE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5159" y="2924952"/>
            <a:ext cx="5283935" cy="4565286"/>
          </a:xfrm>
          <a:prstGeom prst="rect">
            <a:avLst/>
          </a:prstGeom>
        </p:spPr>
      </p:pic>
      <p:pic>
        <p:nvPicPr>
          <p:cNvPr id="24" name="Image 9" descr="preencoded.png">
            <a:extLst>
              <a:ext uri="{FF2B5EF4-FFF2-40B4-BE49-F238E27FC236}">
                <a16:creationId xmlns:a16="http://schemas.microsoft.com/office/drawing/2014/main" id="{9CACFC6E-67FC-BAFC-5F21-13FB0F6E63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3532" y="5674816"/>
            <a:ext cx="318968" cy="3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23DF-82A1-9C31-96C4-BC0D01C8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19EDD-4F1F-49FC-6657-9851BF9FD9FE}"/>
              </a:ext>
            </a:extLst>
          </p:cNvPr>
          <p:cNvSpPr/>
          <p:nvPr/>
        </p:nvSpPr>
        <p:spPr>
          <a:xfrm>
            <a:off x="0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25BEE7-8643-2844-7BBC-DE437EC24C49}"/>
              </a:ext>
            </a:extLst>
          </p:cNvPr>
          <p:cNvSpPr/>
          <p:nvPr/>
        </p:nvSpPr>
        <p:spPr>
          <a:xfrm>
            <a:off x="16186506" y="171823"/>
            <a:ext cx="1713754" cy="1713754"/>
          </a:xfrm>
          <a:custGeom>
            <a:avLst/>
            <a:gdLst/>
            <a:ahLst/>
            <a:cxnLst/>
            <a:rect l="l" t="t" r="r" b="b"/>
            <a:pathLst>
              <a:path w="1713754" h="1713754">
                <a:moveTo>
                  <a:pt x="0" y="0"/>
                </a:moveTo>
                <a:lnTo>
                  <a:pt x="1713754" y="0"/>
                </a:lnTo>
                <a:lnTo>
                  <a:pt x="1713754" y="1713754"/>
                </a:lnTo>
                <a:lnTo>
                  <a:pt x="0" y="171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Text 0">
            <a:extLst>
              <a:ext uri="{FF2B5EF4-FFF2-40B4-BE49-F238E27FC236}">
                <a16:creationId xmlns:a16="http://schemas.microsoft.com/office/drawing/2014/main" id="{C600E8B4-E6C5-9799-AD61-84FDCC9C28EB}"/>
              </a:ext>
            </a:extLst>
          </p:cNvPr>
          <p:cNvSpPr/>
          <p:nvPr/>
        </p:nvSpPr>
        <p:spPr>
          <a:xfrm>
            <a:off x="2777716" y="1885577"/>
            <a:ext cx="7526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50E9B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Impact &amp; Value Proposition</a:t>
            </a:r>
            <a:endParaRPr lang="en-US" sz="4450" dirty="0"/>
          </a:p>
        </p:txBody>
      </p:sp>
      <p:sp>
        <p:nvSpPr>
          <p:cNvPr id="56" name="Text 1">
            <a:extLst>
              <a:ext uri="{FF2B5EF4-FFF2-40B4-BE49-F238E27FC236}">
                <a16:creationId xmlns:a16="http://schemas.microsoft.com/office/drawing/2014/main" id="{DE0FA223-A510-682D-0F62-CD19F0931435}"/>
              </a:ext>
            </a:extLst>
          </p:cNvPr>
          <p:cNvSpPr/>
          <p:nvPr/>
        </p:nvSpPr>
        <p:spPr>
          <a:xfrm>
            <a:off x="2810373" y="3137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Early Detection</a:t>
            </a:r>
            <a:endParaRPr lang="en-US" sz="3200" dirty="0"/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61960362-3072-7ED2-DE7D-7A17C546823F}"/>
              </a:ext>
            </a:extLst>
          </p:cNvPr>
          <p:cNvSpPr/>
          <p:nvPr/>
        </p:nvSpPr>
        <p:spPr>
          <a:xfrm>
            <a:off x="1746906" y="3512838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Identify plant stress 5–7 days before visual symptoms appear, enabling preventative interventions.</a:t>
            </a:r>
            <a:endParaRPr lang="en-US" sz="2400" dirty="0"/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6A88814A-DCC6-C523-5EB9-3D3854016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79" y="3047984"/>
            <a:ext cx="4564975" cy="4564975"/>
          </a:xfrm>
          <a:prstGeom prst="rect">
            <a:avLst/>
          </a:prstGeom>
        </p:spPr>
      </p:pic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E67FF60A-E2CC-1B40-6DAA-FEB402F8E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9559" y="4030845"/>
            <a:ext cx="339328" cy="339328"/>
          </a:xfrm>
          <a:prstGeom prst="rect">
            <a:avLst/>
          </a:prstGeom>
        </p:spPr>
      </p:pic>
      <p:sp>
        <p:nvSpPr>
          <p:cNvPr id="60" name="Text 3">
            <a:extLst>
              <a:ext uri="{FF2B5EF4-FFF2-40B4-BE49-F238E27FC236}">
                <a16:creationId xmlns:a16="http://schemas.microsoft.com/office/drawing/2014/main" id="{1402A575-5323-2B98-13D9-AC81790836D6}"/>
              </a:ext>
            </a:extLst>
          </p:cNvPr>
          <p:cNvSpPr/>
          <p:nvPr/>
        </p:nvSpPr>
        <p:spPr>
          <a:xfrm>
            <a:off x="11921716" y="331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Yield Improvement</a:t>
            </a:r>
            <a:endParaRPr lang="en-US" sz="3200" dirty="0"/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4F0D4810-786F-BF68-9D39-539C49C35A88}"/>
              </a:ext>
            </a:extLst>
          </p:cNvPr>
          <p:cNvSpPr/>
          <p:nvPr/>
        </p:nvSpPr>
        <p:spPr>
          <a:xfrm>
            <a:off x="11921716" y="380498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Reduce crop losses by up to 30% through proactive management and optimal resource allocation.</a:t>
            </a:r>
            <a:endParaRPr lang="en-US" sz="2400" dirty="0"/>
          </a:p>
        </p:txBody>
      </p:sp>
      <p:pic>
        <p:nvPicPr>
          <p:cNvPr id="62" name="Image 2" descr="preencoded.png">
            <a:extLst>
              <a:ext uri="{FF2B5EF4-FFF2-40B4-BE49-F238E27FC236}">
                <a16:creationId xmlns:a16="http://schemas.microsoft.com/office/drawing/2014/main" id="{22E1A76A-B5CE-C2B3-CF4B-A05336481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579" y="3047984"/>
            <a:ext cx="4564975" cy="4564975"/>
          </a:xfrm>
          <a:prstGeom prst="rect">
            <a:avLst/>
          </a:prstGeom>
        </p:spPr>
      </p:pic>
      <p:pic>
        <p:nvPicPr>
          <p:cNvPr id="63" name="Image 3" descr="preencoded.png">
            <a:extLst>
              <a:ext uri="{FF2B5EF4-FFF2-40B4-BE49-F238E27FC236}">
                <a16:creationId xmlns:a16="http://schemas.microsoft.com/office/drawing/2014/main" id="{75B1E0F4-0F74-A792-06AA-E31D8E0E3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9127" y="4030845"/>
            <a:ext cx="339328" cy="339328"/>
          </a:xfrm>
          <a:prstGeom prst="rect">
            <a:avLst/>
          </a:prstGeom>
        </p:spPr>
      </p:pic>
      <p:sp>
        <p:nvSpPr>
          <p:cNvPr id="64" name="Text 5">
            <a:extLst>
              <a:ext uri="{FF2B5EF4-FFF2-40B4-BE49-F238E27FC236}">
                <a16:creationId xmlns:a16="http://schemas.microsoft.com/office/drawing/2014/main" id="{632B3F55-C4B9-8B3A-BB90-09D6B18808F3}"/>
              </a:ext>
            </a:extLst>
          </p:cNvPr>
          <p:cNvSpPr/>
          <p:nvPr/>
        </p:nvSpPr>
        <p:spPr>
          <a:xfrm>
            <a:off x="11921716" y="6113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Resource Efficiency</a:t>
            </a:r>
            <a:endParaRPr lang="en-US" sz="3200" dirty="0"/>
          </a:p>
        </p:txBody>
      </p:sp>
      <p:sp>
        <p:nvSpPr>
          <p:cNvPr id="65" name="Text 6">
            <a:extLst>
              <a:ext uri="{FF2B5EF4-FFF2-40B4-BE49-F238E27FC236}">
                <a16:creationId xmlns:a16="http://schemas.microsoft.com/office/drawing/2014/main" id="{A6CFBEDB-3473-79B3-EB02-4CD4A1896882}"/>
              </a:ext>
            </a:extLst>
          </p:cNvPr>
          <p:cNvSpPr/>
          <p:nvPr/>
        </p:nvSpPr>
        <p:spPr>
          <a:xfrm>
            <a:off x="11921715" y="6629741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Minimise water waste and fertiliser overuse whilst maximising agricultural sustainability and environmental protection.</a:t>
            </a:r>
            <a:endParaRPr lang="en-US" sz="2400" dirty="0"/>
          </a:p>
        </p:txBody>
      </p:sp>
      <p:pic>
        <p:nvPicPr>
          <p:cNvPr id="66" name="Image 4" descr="preencoded.png">
            <a:extLst>
              <a:ext uri="{FF2B5EF4-FFF2-40B4-BE49-F238E27FC236}">
                <a16:creationId xmlns:a16="http://schemas.microsoft.com/office/drawing/2014/main" id="{EDDF3CAB-FD54-43A5-C8D1-0CA635911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6579" y="3047984"/>
            <a:ext cx="4564975" cy="4564975"/>
          </a:xfrm>
          <a:prstGeom prst="rect">
            <a:avLst/>
          </a:prstGeom>
        </p:spPr>
      </p:pic>
      <p:pic>
        <p:nvPicPr>
          <p:cNvPr id="67" name="Image 5" descr="preencoded.png">
            <a:extLst>
              <a:ext uri="{FF2B5EF4-FFF2-40B4-BE49-F238E27FC236}">
                <a16:creationId xmlns:a16="http://schemas.microsoft.com/office/drawing/2014/main" id="{2A06BCC2-42ED-A051-0470-B65BE4D894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59127" y="6290413"/>
            <a:ext cx="339328" cy="339328"/>
          </a:xfrm>
          <a:prstGeom prst="rect">
            <a:avLst/>
          </a:prstGeom>
        </p:spPr>
      </p:pic>
      <p:sp>
        <p:nvSpPr>
          <p:cNvPr id="68" name="Text 7">
            <a:extLst>
              <a:ext uri="{FF2B5EF4-FFF2-40B4-BE49-F238E27FC236}">
                <a16:creationId xmlns:a16="http://schemas.microsoft.com/office/drawing/2014/main" id="{30DE85B8-6647-415A-836F-17194C19F034}"/>
              </a:ext>
            </a:extLst>
          </p:cNvPr>
          <p:cNvSpPr/>
          <p:nvPr/>
        </p:nvSpPr>
        <p:spPr>
          <a:xfrm>
            <a:off x="3309449" y="5721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erriweather Sans Bold" pitchFamily="34" charset="0"/>
                <a:ea typeface="Merriweather Sans Bold" pitchFamily="34" charset="-122"/>
                <a:cs typeface="Merriweather Sans Bold" pitchFamily="34" charset="-120"/>
              </a:rPr>
              <a:t>Digital Voice</a:t>
            </a:r>
            <a:endParaRPr lang="en-US" sz="3200" dirty="0"/>
          </a:p>
        </p:txBody>
      </p:sp>
      <p:sp>
        <p:nvSpPr>
          <p:cNvPr id="69" name="Text 8">
            <a:extLst>
              <a:ext uri="{FF2B5EF4-FFF2-40B4-BE49-F238E27FC236}">
                <a16:creationId xmlns:a16="http://schemas.microsoft.com/office/drawing/2014/main" id="{1599C8BA-4341-C123-C564-29AC27DCF624}"/>
              </a:ext>
            </a:extLst>
          </p:cNvPr>
          <p:cNvSpPr/>
          <p:nvPr/>
        </p:nvSpPr>
        <p:spPr>
          <a:xfrm>
            <a:off x="2224211" y="6076101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da" pitchFamily="34" charset="0"/>
                <a:ea typeface="Monda" pitchFamily="34" charset="-122"/>
                <a:cs typeface="Monda" pitchFamily="34" charset="-120"/>
              </a:rPr>
              <a:t>Translate complex plant signals into understandable data, democratising agricultural intelligence for all farmers.</a:t>
            </a:r>
            <a:endParaRPr lang="en-US" sz="2400" dirty="0"/>
          </a:p>
        </p:txBody>
      </p:sp>
      <p:pic>
        <p:nvPicPr>
          <p:cNvPr id="70" name="Image 6" descr="preencoded.png">
            <a:extLst>
              <a:ext uri="{FF2B5EF4-FFF2-40B4-BE49-F238E27FC236}">
                <a16:creationId xmlns:a16="http://schemas.microsoft.com/office/drawing/2014/main" id="{DEAEF8DF-4497-C8B9-7335-8DAB7F160F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6579" y="3047984"/>
            <a:ext cx="4564975" cy="4564975"/>
          </a:xfrm>
          <a:prstGeom prst="rect">
            <a:avLst/>
          </a:prstGeom>
        </p:spPr>
      </p:pic>
      <p:pic>
        <p:nvPicPr>
          <p:cNvPr id="71" name="Image 7" descr="preencoded.png">
            <a:extLst>
              <a:ext uri="{FF2B5EF4-FFF2-40B4-BE49-F238E27FC236}">
                <a16:creationId xmlns:a16="http://schemas.microsoft.com/office/drawing/2014/main" id="{42AF84E2-3CBB-B91D-6B14-C9C0D5FDAF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99559" y="6290413"/>
            <a:ext cx="339328" cy="3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1085</Words>
  <Application>Microsoft Office PowerPoint</Application>
  <PresentationFormat>Custom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Glacial Indifference Bold</vt:lpstr>
      <vt:lpstr>Merriweather Sans Bold</vt:lpstr>
      <vt:lpstr>Merriweather Sans</vt:lpstr>
      <vt:lpstr>Times New Roman</vt:lpstr>
      <vt:lpstr>Monda</vt:lpstr>
      <vt:lpstr>DM Sans</vt:lpstr>
      <vt:lpstr>Calibri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X-Fair ppt template</dc:title>
  <dc:creator>vishesh rawal</dc:creator>
  <cp:lastModifiedBy>vishesh rawal</cp:lastModifiedBy>
  <cp:revision>16</cp:revision>
  <dcterms:created xsi:type="dcterms:W3CDTF">2006-08-16T00:00:00Z</dcterms:created>
  <dcterms:modified xsi:type="dcterms:W3CDTF">2025-11-07T11:26:05Z</dcterms:modified>
  <dc:identifier>DAG3DkKZM2k</dc:identifier>
</cp:coreProperties>
</file>